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376" r:id="rId2"/>
    <p:sldId id="256" r:id="rId3"/>
    <p:sldId id="377" r:id="rId4"/>
    <p:sldId id="257" r:id="rId5"/>
    <p:sldId id="369" r:id="rId6"/>
    <p:sldId id="260" r:id="rId7"/>
    <p:sldId id="378" r:id="rId8"/>
    <p:sldId id="262" r:id="rId9"/>
    <p:sldId id="273" r:id="rId10"/>
    <p:sldId id="274" r:id="rId11"/>
    <p:sldId id="275" r:id="rId12"/>
    <p:sldId id="266" r:id="rId13"/>
    <p:sldId id="280" r:id="rId14"/>
    <p:sldId id="272" r:id="rId15"/>
    <p:sldId id="276" r:id="rId16"/>
    <p:sldId id="277" r:id="rId17"/>
    <p:sldId id="278" r:id="rId18"/>
    <p:sldId id="279" r:id="rId19"/>
    <p:sldId id="373" r:id="rId20"/>
    <p:sldId id="375" r:id="rId21"/>
    <p:sldId id="267" r:id="rId22"/>
    <p:sldId id="281" r:id="rId23"/>
    <p:sldId id="283" r:id="rId24"/>
    <p:sldId id="282" r:id="rId25"/>
    <p:sldId id="284" r:id="rId26"/>
    <p:sldId id="307" r:id="rId27"/>
    <p:sldId id="319" r:id="rId28"/>
    <p:sldId id="286" r:id="rId29"/>
    <p:sldId id="289" r:id="rId30"/>
    <p:sldId id="288" r:id="rId31"/>
    <p:sldId id="287" r:id="rId32"/>
    <p:sldId id="290" r:id="rId33"/>
    <p:sldId id="308" r:id="rId34"/>
    <p:sldId id="294" r:id="rId35"/>
    <p:sldId id="336" r:id="rId36"/>
    <p:sldId id="295" r:id="rId37"/>
    <p:sldId id="296" r:id="rId38"/>
    <p:sldId id="379" r:id="rId39"/>
    <p:sldId id="300" r:id="rId40"/>
    <p:sldId id="347" r:id="rId41"/>
    <p:sldId id="341" r:id="rId42"/>
    <p:sldId id="350" r:id="rId43"/>
    <p:sldId id="348" r:id="rId44"/>
    <p:sldId id="349" r:id="rId45"/>
    <p:sldId id="351" r:id="rId46"/>
    <p:sldId id="353" r:id="rId47"/>
    <p:sldId id="354" r:id="rId48"/>
    <p:sldId id="352" r:id="rId49"/>
    <p:sldId id="356" r:id="rId50"/>
    <p:sldId id="382" r:id="rId51"/>
    <p:sldId id="357" r:id="rId52"/>
    <p:sldId id="358" r:id="rId53"/>
    <p:sldId id="359" r:id="rId54"/>
    <p:sldId id="360" r:id="rId55"/>
    <p:sldId id="343" r:id="rId56"/>
    <p:sldId id="344" r:id="rId57"/>
    <p:sldId id="383" r:id="rId58"/>
    <p:sldId id="384" r:id="rId59"/>
    <p:sldId id="385" r:id="rId60"/>
    <p:sldId id="386" r:id="rId61"/>
    <p:sldId id="345" r:id="rId62"/>
    <p:sldId id="346" r:id="rId63"/>
    <p:sldId id="361" r:id="rId64"/>
    <p:sldId id="363" r:id="rId65"/>
    <p:sldId id="364" r:id="rId66"/>
    <p:sldId id="380" r:id="rId67"/>
    <p:sldId id="381" r:id="rId68"/>
    <p:sldId id="299" r:id="rId69"/>
    <p:sldId id="302" r:id="rId70"/>
    <p:sldId id="304" r:id="rId71"/>
    <p:sldId id="310" r:id="rId72"/>
    <p:sldId id="309" r:id="rId73"/>
    <p:sldId id="312" r:id="rId74"/>
    <p:sldId id="317" r:id="rId75"/>
    <p:sldId id="298" r:id="rId76"/>
    <p:sldId id="314" r:id="rId77"/>
    <p:sldId id="315" r:id="rId78"/>
    <p:sldId id="316" r:id="rId79"/>
    <p:sldId id="365" r:id="rId80"/>
    <p:sldId id="366" r:id="rId81"/>
    <p:sldId id="320" r:id="rId82"/>
    <p:sldId id="321" r:id="rId83"/>
    <p:sldId id="322" r:id="rId84"/>
    <p:sldId id="323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76" autoAdjust="0"/>
  </p:normalViewPr>
  <p:slideViewPr>
    <p:cSldViewPr snapToObjects="1"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01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D4FDF-0AD8-F442-AAA6-9589FA6E57C3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2568D-EB67-AA43-83CF-DA50CCE6F0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6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1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1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1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5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51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54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3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47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8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5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52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5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2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5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47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21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04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2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01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6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59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97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18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36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43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52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72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9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40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6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05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02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04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1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45E24-3A6F-4F79-9D0E-1C840C209C9D}" type="slidenum">
              <a:rPr lang="da-DK" smtClean="0"/>
              <a:t>57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67234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45E24-3A6F-4F79-9D0E-1C840C209C9D}" type="slidenum">
              <a:rPr lang="da-DK" smtClean="0"/>
              <a:t>58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87481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45E24-3A6F-4F79-9D0E-1C840C209C9D}" type="slidenum">
              <a:rPr lang="da-DK" smtClean="0"/>
              <a:t>59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928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60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13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37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403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53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9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724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20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68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208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2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60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609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34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80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435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74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93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625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541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32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622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816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98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003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165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2568D-EB67-AA43-83CF-DA50CCE6F0E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723F5-4A4B-C548-B494-27E957945680}" type="datetimeFigureOut">
              <a:rPr lang="en-US" smtClean="0"/>
              <a:pPr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9B419-56CC-8640-AEEE-E6485E342F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etext.library.adelaide.edu.au/h/hume/david/David_Hume.jp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1066800"/>
            <a:ext cx="566928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electric fields induce magnetic changes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theory of electrodynamics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Prediction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the theory to predict new and surprising phenomena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moving charge induces a magnetic field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electric motor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0"/>
            <a:ext cx="1676399" cy="215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438400"/>
            <a:ext cx="1581150" cy="2136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electric fields induce magnetic changes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theory of electrodynamics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moving charge induces a magnetic field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electric motor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0"/>
            <a:ext cx="1676399" cy="215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438400"/>
            <a:ext cx="1581150" cy="2136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electric fields induce magnetic changes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theory of electrodynamics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moving charge induces a magnetic field</a:t>
            </a:r>
          </a:p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electric motor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0"/>
            <a:ext cx="1676399" cy="215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438400"/>
            <a:ext cx="1581150" cy="2136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4292600"/>
            <a:ext cx="2108200" cy="210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electric fields induce magnetic changes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theory of electrodynamics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moving charge induces a magnetic field</a:t>
            </a:r>
          </a:p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electric motor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0"/>
            <a:ext cx="1676399" cy="2158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2438400"/>
            <a:ext cx="1581150" cy="2136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4292600"/>
            <a:ext cx="2108200" cy="210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0" y="2667000"/>
            <a:ext cx="3505200" cy="3200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1800" y="612616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Uses math</a:t>
            </a:r>
            <a:endParaRPr lang="en-US" b="1" i="1" dirty="0"/>
          </a:p>
        </p:txBody>
      </p:sp>
      <p:cxnSp>
        <p:nvCxnSpPr>
          <p:cNvPr id="11" name="Shape 10"/>
          <p:cNvCxnSpPr>
            <a:stCxn id="8" idx="2"/>
            <a:endCxn id="9" idx="1"/>
          </p:cNvCxnSpPr>
          <p:nvPr/>
        </p:nvCxnSpPr>
        <p:spPr>
          <a:xfrm rot="16200000" flipH="1">
            <a:off x="2521486" y="5860514"/>
            <a:ext cx="443429" cy="4572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science on the natural science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cats take less and less time to escape from a box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Explanation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Construct a theoretical account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law of effect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Prediction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the theory to predict new and surprising phenomena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reinforcing a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r>
              <a:rPr lang="en-US" dirty="0" smtClean="0">
                <a:solidFill>
                  <a:srgbClr val="FFFFFF"/>
                </a:solidFill>
              </a:rPr>
              <a:t> will increase frequency of </a:t>
            </a:r>
            <a:r>
              <a:rPr lang="en-US" dirty="0" err="1" smtClean="0">
                <a:solidFill>
                  <a:srgbClr val="FFFFFF"/>
                </a:solidFill>
              </a:rPr>
              <a:t>occurance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technology of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9" descr="Image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1600200"/>
            <a:ext cx="1295400" cy="1732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science on the natural science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cats take less and less time to escape from a box 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law of effect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Prediction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Use the theory to predict new and surprising phenomena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reinforcing a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r>
              <a:rPr lang="en-US" dirty="0" smtClean="0">
                <a:solidFill>
                  <a:srgbClr val="FFFFFF"/>
                </a:solidFill>
              </a:rPr>
              <a:t> will increase frequency of </a:t>
            </a:r>
            <a:r>
              <a:rPr lang="en-US" dirty="0" err="1" smtClean="0">
                <a:solidFill>
                  <a:srgbClr val="FFFFFF"/>
                </a:solidFill>
              </a:rPr>
              <a:t>occurance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technology of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9" descr="Image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1600200"/>
            <a:ext cx="1295400" cy="1732892"/>
          </a:xfrm>
          <a:prstGeom prst="rect">
            <a:avLst/>
          </a:prstGeom>
          <a:noFill/>
        </p:spPr>
      </p:pic>
      <p:pic>
        <p:nvPicPr>
          <p:cNvPr id="9" name="Picture 14" descr="thorndik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2390951"/>
            <a:ext cx="1474787" cy="18842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science on the natural science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cats take less and less time to escape from a box 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law of effect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reinforcing a </a:t>
            </a:r>
            <a:r>
              <a:rPr lang="en-US" dirty="0" err="1" smtClean="0"/>
              <a:t>behaviour</a:t>
            </a:r>
            <a:r>
              <a:rPr lang="en-US" dirty="0" smtClean="0"/>
              <a:t> will increase frequency of </a:t>
            </a:r>
            <a:r>
              <a:rPr lang="en-US" dirty="0" err="1" smtClean="0"/>
              <a:t>occurance</a:t>
            </a:r>
            <a:endParaRPr lang="en-US" dirty="0" smtClean="0"/>
          </a:p>
          <a:p>
            <a:r>
              <a:rPr lang="en-US" dirty="0" smtClean="0">
                <a:solidFill>
                  <a:srgbClr val="FFFFFF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technology of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9" descr="Image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1600200"/>
            <a:ext cx="1295400" cy="1732892"/>
          </a:xfrm>
          <a:prstGeom prst="rect">
            <a:avLst/>
          </a:prstGeom>
          <a:noFill/>
        </p:spPr>
      </p:pic>
      <p:pic>
        <p:nvPicPr>
          <p:cNvPr id="9" name="Picture 14" descr="thorndik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2390951"/>
            <a:ext cx="1474787" cy="1884281"/>
          </a:xfrm>
          <a:prstGeom prst="rect">
            <a:avLst/>
          </a:prstGeom>
          <a:noFill/>
        </p:spPr>
      </p:pic>
      <p:pic>
        <p:nvPicPr>
          <p:cNvPr id="10" name="Picture 8" descr="skinn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3733800"/>
            <a:ext cx="2052516" cy="2033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science on the natural science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cats take less and less time to escape from a box 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law of effect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reinforcing a </a:t>
            </a:r>
            <a:r>
              <a:rPr lang="en-US" dirty="0" err="1" smtClean="0"/>
              <a:t>behaviour</a:t>
            </a:r>
            <a:r>
              <a:rPr lang="en-US" dirty="0" smtClean="0"/>
              <a:t> will increase frequency of </a:t>
            </a:r>
            <a:r>
              <a:rPr lang="en-US" dirty="0" err="1" smtClean="0"/>
              <a:t>occurance</a:t>
            </a:r>
            <a:endParaRPr lang="en-US" dirty="0" smtClean="0"/>
          </a:p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technology of </a:t>
            </a:r>
            <a:r>
              <a:rPr lang="en-US" dirty="0" err="1" smtClean="0"/>
              <a:t>behaviour</a:t>
            </a:r>
            <a:endParaRPr lang="en-US" dirty="0" smtClean="0"/>
          </a:p>
        </p:txBody>
      </p:sp>
      <p:pic>
        <p:nvPicPr>
          <p:cNvPr id="8" name="Picture 9" descr="Image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1600200"/>
            <a:ext cx="1295400" cy="1732892"/>
          </a:xfrm>
          <a:prstGeom prst="rect">
            <a:avLst/>
          </a:prstGeom>
          <a:noFill/>
        </p:spPr>
      </p:pic>
      <p:pic>
        <p:nvPicPr>
          <p:cNvPr id="9" name="Picture 14" descr="thorndik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2390951"/>
            <a:ext cx="1474787" cy="1884281"/>
          </a:xfrm>
          <a:prstGeom prst="rect">
            <a:avLst/>
          </a:prstGeom>
          <a:noFill/>
        </p:spPr>
      </p:pic>
      <p:pic>
        <p:nvPicPr>
          <p:cNvPr id="10" name="Picture 8" descr="skinn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3733800"/>
            <a:ext cx="2052516" cy="2033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science on the natural science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cats take less and less time to escape from a box 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Construct a theoretical account</a:t>
            </a:r>
          </a:p>
          <a:p>
            <a:pPr lvl="1"/>
            <a:r>
              <a:rPr lang="en-US" dirty="0" smtClean="0"/>
              <a:t>E.g. law of effect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reinforcing a </a:t>
            </a:r>
            <a:r>
              <a:rPr lang="en-US" dirty="0" err="1" smtClean="0"/>
              <a:t>behaviour</a:t>
            </a:r>
            <a:r>
              <a:rPr lang="en-US" dirty="0" smtClean="0"/>
              <a:t> will increase frequency of </a:t>
            </a:r>
            <a:r>
              <a:rPr lang="en-US" dirty="0" err="1" smtClean="0"/>
              <a:t>occurance</a:t>
            </a:r>
            <a:endParaRPr lang="en-US" dirty="0" smtClean="0"/>
          </a:p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technology of </a:t>
            </a:r>
            <a:r>
              <a:rPr lang="en-US" dirty="0" err="1" smtClean="0"/>
              <a:t>behaviour</a:t>
            </a:r>
            <a:endParaRPr lang="en-US" dirty="0" smtClean="0"/>
          </a:p>
        </p:txBody>
      </p:sp>
      <p:pic>
        <p:nvPicPr>
          <p:cNvPr id="8" name="Picture 9" descr="Image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1" y="1600200"/>
            <a:ext cx="1295400" cy="1732892"/>
          </a:xfrm>
          <a:prstGeom prst="rect">
            <a:avLst/>
          </a:prstGeom>
          <a:noFill/>
        </p:spPr>
      </p:pic>
      <p:pic>
        <p:nvPicPr>
          <p:cNvPr id="9" name="Picture 14" descr="thorndik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2390951"/>
            <a:ext cx="1474787" cy="1884281"/>
          </a:xfrm>
          <a:prstGeom prst="rect">
            <a:avLst/>
          </a:prstGeom>
          <a:noFill/>
        </p:spPr>
      </p:pic>
      <p:pic>
        <p:nvPicPr>
          <p:cNvPr id="10" name="Picture 8" descr="skinn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3733800"/>
            <a:ext cx="2052516" cy="2033587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4005" y="2209799"/>
            <a:ext cx="2414095" cy="3736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2634539"/>
            <a:ext cx="2120900" cy="35376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53877" y="3048000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tx2"/>
                </a:solidFill>
              </a:rPr>
              <a:t>???</a:t>
            </a:r>
            <a:endParaRPr lang="en-US" sz="8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policy on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066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Crime increase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514600"/>
            <a:ext cx="4038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Explanation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a theoretical account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lncreased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drug addiction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Methadone clinic will decrease crime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0"/>
            <a:ext cx="4038600" cy="129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set up more methadone clinics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517142"/>
            <a:ext cx="2362200" cy="15590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041906"/>
            <a:ext cx="1738743" cy="2530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800603"/>
            <a:ext cx="2768600" cy="1847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Statistics for humanities researchers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 Basics of quantitative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policy on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0667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Crime increase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514600"/>
            <a:ext cx="4038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Explanation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Construct a theoretical account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E.g. </a:t>
            </a:r>
            <a:r>
              <a:rPr lang="en-US" sz="2400" noProof="0" dirty="0" smtClean="0"/>
              <a:t>Punishment too lenient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Use the theory to predict new and surprising phenomena</a:t>
            </a:r>
          </a:p>
          <a:p>
            <a:pPr lvl="1"/>
            <a:r>
              <a:rPr lang="en-US" dirty="0" smtClean="0"/>
              <a:t>E.g. Harsher sentences will reduce crime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0"/>
            <a:ext cx="4038600" cy="114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Harness the new knowledge to better the lot of humanity</a:t>
            </a:r>
          </a:p>
          <a:p>
            <a:pPr lvl="1"/>
            <a:r>
              <a:rPr lang="en-US" dirty="0" smtClean="0"/>
              <a:t>E.g. Harsher criminal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517142"/>
            <a:ext cx="2362200" cy="1559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209800"/>
            <a:ext cx="2400300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505200"/>
            <a:ext cx="4089400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liberal alternative to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Risk of error</a:t>
            </a:r>
          </a:p>
          <a:p>
            <a:pPr lvl="1"/>
            <a:r>
              <a:rPr lang="en-US" dirty="0" smtClean="0"/>
              <a:t>Control requires regime implementation</a:t>
            </a:r>
          </a:p>
          <a:p>
            <a:pPr lvl="1"/>
            <a:r>
              <a:rPr lang="en-US" dirty="0" smtClean="0"/>
              <a:t>Small errors could ruin society</a:t>
            </a:r>
          </a:p>
          <a:p>
            <a:r>
              <a:rPr lang="en-US" dirty="0" smtClean="0"/>
              <a:t>Risk of incompleteness</a:t>
            </a:r>
          </a:p>
          <a:p>
            <a:pPr lvl="1"/>
            <a:r>
              <a:rPr lang="en-US" dirty="0" smtClean="0"/>
              <a:t>Regime implementation requires complete theory</a:t>
            </a:r>
          </a:p>
          <a:p>
            <a:pPr lvl="1"/>
            <a:r>
              <a:rPr lang="en-US" dirty="0" smtClean="0"/>
              <a:t>No room for assumptions, but assumptions required</a:t>
            </a:r>
          </a:p>
          <a:p>
            <a:r>
              <a:rPr lang="en-US" dirty="0" smtClean="0"/>
              <a:t>Risk of paternalism</a:t>
            </a:r>
          </a:p>
          <a:p>
            <a:pPr lvl="1"/>
            <a:r>
              <a:rPr lang="en-US" dirty="0" smtClean="0"/>
              <a:t>Science as an </a:t>
            </a:r>
            <a:r>
              <a:rPr lang="en-US" dirty="0" err="1" smtClean="0"/>
              <a:t>institutionalised</a:t>
            </a:r>
            <a:r>
              <a:rPr lang="en-US" dirty="0" smtClean="0"/>
              <a:t> authority</a:t>
            </a:r>
          </a:p>
          <a:p>
            <a:pPr lvl="1"/>
            <a:r>
              <a:rPr lang="en-US" dirty="0" smtClean="0"/>
              <a:t>Knowledge and power in the hands of social engineers</a:t>
            </a:r>
          </a:p>
          <a:p>
            <a:pPr lvl="1"/>
            <a:r>
              <a:rPr lang="en-US" dirty="0" smtClean="0"/>
              <a:t>Violation of individual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524000"/>
            <a:ext cx="4041775" cy="639762"/>
          </a:xfrm>
        </p:spPr>
        <p:txBody>
          <a:bodyPr/>
          <a:lstStyle/>
          <a:p>
            <a:r>
              <a:rPr lang="en-US" dirty="0" smtClean="0"/>
              <a:t>Inform decisions - counsel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Risk of error</a:t>
            </a:r>
          </a:p>
          <a:p>
            <a:pPr lvl="1"/>
            <a:r>
              <a:rPr lang="en-US" dirty="0" smtClean="0"/>
              <a:t>Acknowledge fallibility and try to </a:t>
            </a:r>
            <a:r>
              <a:rPr lang="en-US" b="1" dirty="0" smtClean="0">
                <a:solidFill>
                  <a:srgbClr val="FF0000"/>
                </a:solidFill>
              </a:rPr>
              <a:t>quantify uncertainty</a:t>
            </a:r>
          </a:p>
          <a:p>
            <a:pPr lvl="1"/>
            <a:r>
              <a:rPr lang="en-US" dirty="0" err="1" smtClean="0"/>
              <a:t>Publicise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success/failure</a:t>
            </a:r>
            <a:r>
              <a:rPr lang="en-US" dirty="0" smtClean="0"/>
              <a:t> rate</a:t>
            </a:r>
          </a:p>
          <a:p>
            <a:r>
              <a:rPr lang="en-US" dirty="0" smtClean="0"/>
              <a:t>Risk of incompleteness</a:t>
            </a:r>
          </a:p>
          <a:p>
            <a:pPr lvl="1"/>
            <a:r>
              <a:rPr lang="en-US" dirty="0" smtClean="0"/>
              <a:t>Acknowledge </a:t>
            </a:r>
            <a:r>
              <a:rPr lang="en-US" dirty="0" err="1" smtClean="0"/>
              <a:t>ignorances</a:t>
            </a:r>
            <a:endParaRPr lang="en-US" dirty="0" smtClean="0"/>
          </a:p>
          <a:p>
            <a:pPr lvl="1"/>
            <a:r>
              <a:rPr lang="en-US" dirty="0" smtClean="0"/>
              <a:t>Make the gaps explicit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Publicise</a:t>
            </a:r>
            <a:r>
              <a:rPr lang="en-US" b="1" dirty="0" smtClean="0">
                <a:solidFill>
                  <a:srgbClr val="FF0000"/>
                </a:solidFill>
              </a:rPr>
              <a:t> assumptions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Risk of paternalism</a:t>
            </a:r>
          </a:p>
          <a:p>
            <a:pPr lvl="1"/>
            <a:r>
              <a:rPr lang="en-US" dirty="0" smtClean="0"/>
              <a:t>Science as a publically available good</a:t>
            </a:r>
          </a:p>
          <a:p>
            <a:pPr lvl="1"/>
            <a:r>
              <a:rPr lang="en-US" dirty="0" smtClean="0"/>
              <a:t>Knowledge available to a generally educated public – </a:t>
            </a:r>
            <a:r>
              <a:rPr lang="en-US" b="1" dirty="0" smtClean="0">
                <a:solidFill>
                  <a:srgbClr val="FF0000"/>
                </a:solidFill>
              </a:rPr>
              <a:t>open science</a:t>
            </a:r>
          </a:p>
          <a:p>
            <a:pPr lvl="1"/>
            <a:r>
              <a:rPr lang="en-US" dirty="0" smtClean="0"/>
              <a:t>Leave the decision up to the individual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on even a </a:t>
            </a:r>
            <a:r>
              <a:rPr lang="en-US" dirty="0" err="1" smtClean="0"/>
              <a:t>liberalised</a:t>
            </a:r>
            <a:r>
              <a:rPr lang="en-US" dirty="0" smtClean="0"/>
              <a:t> quantitative methods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Numbers cannot settle issues of value</a:t>
            </a:r>
          </a:p>
          <a:p>
            <a:pPr lvl="1"/>
            <a:r>
              <a:rPr lang="en-US" dirty="0" smtClean="0"/>
              <a:t>20% more just, beautiful, or moral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room for interpretation in </a:t>
            </a:r>
            <a:r>
              <a:rPr lang="en-US" b="1" i="1" u="sng" dirty="0" smtClean="0">
                <a:solidFill>
                  <a:schemeClr val="bg1"/>
                </a:solidFill>
              </a:rPr>
              <a:t>ANY</a:t>
            </a:r>
            <a:r>
              <a:rPr lang="en-US" dirty="0" smtClean="0">
                <a:solidFill>
                  <a:schemeClr val="bg1"/>
                </a:solidFill>
              </a:rPr>
              <a:t>data 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Even what CERN produces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Some phenomena cannot be directly quantified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Happiness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Anything psychological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Anything involving social constructions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Most of sociology</a:t>
            </a:r>
          </a:p>
        </p:txBody>
      </p:sp>
      <p:pic>
        <p:nvPicPr>
          <p:cNvPr id="10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1485900" cy="1800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on even a </a:t>
            </a:r>
            <a:r>
              <a:rPr lang="en-US" dirty="0" err="1" smtClean="0"/>
              <a:t>liberalised</a:t>
            </a:r>
            <a:r>
              <a:rPr lang="en-US" dirty="0" smtClean="0"/>
              <a:t> quantitative methods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Numbers cannot settle issues of value</a:t>
            </a:r>
          </a:p>
          <a:p>
            <a:pPr lvl="1"/>
            <a:r>
              <a:rPr lang="en-US" dirty="0" smtClean="0"/>
              <a:t>20% more just, beautiful, or moral</a:t>
            </a:r>
          </a:p>
          <a:p>
            <a:r>
              <a:rPr lang="en-US" dirty="0" smtClean="0"/>
              <a:t>There is room for interpretation in </a:t>
            </a:r>
            <a:r>
              <a:rPr lang="en-US" b="1" i="1" u="sng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Even what CERN produces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Some phenomena cannot be directly quantified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Happiness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Anything psychological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Anything involving social constructions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Most of sociology</a:t>
            </a:r>
          </a:p>
        </p:txBody>
      </p:sp>
      <p:pic>
        <p:nvPicPr>
          <p:cNvPr id="10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1485900" cy="1800225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743200"/>
            <a:ext cx="1509226" cy="2041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2743200"/>
            <a:ext cx="1722145" cy="2041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505200"/>
            <a:ext cx="47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22334"/>
          <a:stretch>
            <a:fillRect/>
          </a:stretch>
        </p:blipFill>
        <p:spPr>
          <a:xfrm>
            <a:off x="2072742" y="1371600"/>
            <a:ext cx="5318658" cy="503089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Teresa: a CERN post-doc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640249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www.phdcomics.com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on even a </a:t>
            </a:r>
            <a:r>
              <a:rPr lang="en-US" dirty="0" err="1" smtClean="0"/>
              <a:t>liberalised</a:t>
            </a:r>
            <a:r>
              <a:rPr lang="en-US" dirty="0" smtClean="0"/>
              <a:t> quantitative methods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Numbers cannot settle issues of value</a:t>
            </a:r>
          </a:p>
          <a:p>
            <a:pPr lvl="1"/>
            <a:r>
              <a:rPr lang="en-US" dirty="0" smtClean="0"/>
              <a:t>20% more just, beautiful, or moral</a:t>
            </a:r>
          </a:p>
          <a:p>
            <a:r>
              <a:rPr lang="en-US" dirty="0" smtClean="0"/>
              <a:t>There is room for interpretation in </a:t>
            </a:r>
            <a:r>
              <a:rPr lang="en-US" b="1" i="1" u="sng" dirty="0" smtClean="0">
                <a:solidFill>
                  <a:srgbClr val="FF0000"/>
                </a:solidFill>
              </a:rPr>
              <a:t>ANY</a:t>
            </a:r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Even what CERN produces</a:t>
            </a:r>
          </a:p>
          <a:p>
            <a:r>
              <a:rPr lang="en-US" dirty="0" smtClean="0"/>
              <a:t>Some phenomena cannot be directly quantified</a:t>
            </a:r>
          </a:p>
          <a:p>
            <a:pPr lvl="1"/>
            <a:r>
              <a:rPr lang="en-US" dirty="0" smtClean="0"/>
              <a:t>Happiness</a:t>
            </a:r>
          </a:p>
          <a:p>
            <a:pPr lvl="1"/>
            <a:r>
              <a:rPr lang="en-US" dirty="0" smtClean="0"/>
              <a:t>Anything psychological</a:t>
            </a:r>
          </a:p>
          <a:p>
            <a:pPr lvl="1"/>
            <a:r>
              <a:rPr lang="en-US" dirty="0" smtClean="0"/>
              <a:t>Anything involving social constructions</a:t>
            </a:r>
          </a:p>
          <a:p>
            <a:pPr lvl="1"/>
            <a:r>
              <a:rPr lang="en-US" dirty="0" smtClean="0"/>
              <a:t>Most of social sciences</a:t>
            </a:r>
          </a:p>
        </p:txBody>
      </p:sp>
      <p:pic>
        <p:nvPicPr>
          <p:cNvPr id="10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1485900" cy="1800225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2743200"/>
            <a:ext cx="1509226" cy="2041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2743200"/>
            <a:ext cx="1722145" cy="2041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3505200"/>
            <a:ext cx="47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4333509"/>
            <a:ext cx="1560133" cy="1792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groups of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should social scientists approximate in their research?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do you do quantitative research on things that are not quantities?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groups of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should social scientists approximate in their research?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do you do quantitative research on things that are not quantities?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being a “good social scientist” – how to approximate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Basic intuition</a:t>
            </a:r>
          </a:p>
          <a:p>
            <a:pPr lvl="1"/>
            <a:r>
              <a:rPr lang="en-US" dirty="0" smtClean="0"/>
              <a:t>Science discovers causes</a:t>
            </a:r>
          </a:p>
          <a:p>
            <a:pPr lvl="1"/>
            <a:r>
              <a:rPr lang="en-US" dirty="0" smtClean="0"/>
              <a:t>Manipulate cause and measure effect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Empiricism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Basic intuition is wrong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Can’t know causes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Know constant conjunction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Imagine causes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Positivism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Scientific practice is not about causes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Scientific practice is about manipulating and measuring variables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Replace causal talk with talk about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being a “good social scientist” – how to approximate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Basic intuition</a:t>
            </a:r>
          </a:p>
          <a:p>
            <a:pPr lvl="1"/>
            <a:r>
              <a:rPr lang="en-US" dirty="0" smtClean="0"/>
              <a:t>Science discovers causes</a:t>
            </a:r>
          </a:p>
          <a:p>
            <a:pPr lvl="1"/>
            <a:r>
              <a:rPr lang="en-US" dirty="0" smtClean="0"/>
              <a:t>Manipulate cause and measure effect</a:t>
            </a:r>
          </a:p>
          <a:p>
            <a:r>
              <a:rPr lang="en-US" dirty="0" smtClean="0"/>
              <a:t>Empiricism</a:t>
            </a:r>
          </a:p>
          <a:p>
            <a:pPr lvl="1"/>
            <a:r>
              <a:rPr lang="en-US" dirty="0" smtClean="0"/>
              <a:t>Basic intuition is wrong</a:t>
            </a:r>
          </a:p>
          <a:p>
            <a:pPr lvl="1"/>
            <a:r>
              <a:rPr lang="en-US" dirty="0" smtClean="0"/>
              <a:t>Can’t know causes</a:t>
            </a:r>
          </a:p>
          <a:p>
            <a:pPr lvl="1"/>
            <a:r>
              <a:rPr lang="en-US" dirty="0" smtClean="0"/>
              <a:t>Know constant conjunction</a:t>
            </a:r>
          </a:p>
          <a:p>
            <a:pPr lvl="1"/>
            <a:r>
              <a:rPr lang="en-US" dirty="0" smtClean="0"/>
              <a:t>Imagine causes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Positivism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Scientific practice is not about causes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Scientific practice is about manipulating and measuring variables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Replace causal talk with talk about variables</a:t>
            </a:r>
          </a:p>
        </p:txBody>
      </p:sp>
      <p:pic>
        <p:nvPicPr>
          <p:cNvPr id="10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1485900" cy="1800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Us</a:t>
            </a:r>
            <a:endParaRPr lang="da-DK" dirty="0"/>
          </a:p>
        </p:txBody>
      </p:sp>
      <p:grpSp>
        <p:nvGrpSpPr>
          <p:cNvPr id="3" name="Group 2"/>
          <p:cNvGrpSpPr/>
          <p:nvPr/>
        </p:nvGrpSpPr>
        <p:grpSpPr>
          <a:xfrm>
            <a:off x="909462" y="1579612"/>
            <a:ext cx="2942458" cy="4211136"/>
            <a:chOff x="909462" y="1579612"/>
            <a:chExt cx="2942458" cy="4211136"/>
          </a:xfrm>
        </p:grpSpPr>
        <p:pic>
          <p:nvPicPr>
            <p:cNvPr id="1026" name="Picture 2" descr="https://pbs.twimg.com/profile_images/454490842523127808/1mvV96L_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62" y="1579612"/>
              <a:ext cx="2438401" cy="243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09462" y="4221088"/>
              <a:ext cx="2942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da-DK" sz="2400" dirty="0" err="1" smtClean="0"/>
                <a:t>Cognitive</a:t>
              </a:r>
              <a:r>
                <a:rPr lang="da-DK" sz="2400" dirty="0" smtClean="0"/>
                <a:t> science</a:t>
              </a:r>
            </a:p>
            <a:p>
              <a:pPr marL="285750" indent="-285750">
                <a:buFontTx/>
                <a:buChar char="-"/>
              </a:pPr>
              <a:r>
                <a:rPr lang="da-DK" sz="2400" dirty="0" err="1" smtClean="0"/>
                <a:t>Philosophy</a:t>
              </a:r>
              <a:endParaRPr lang="da-DK" sz="2400" dirty="0"/>
            </a:p>
            <a:p>
              <a:pPr marL="285750" indent="-285750">
                <a:buFontTx/>
                <a:buChar char="-"/>
              </a:pPr>
              <a:r>
                <a:rPr lang="da-DK" sz="2400" dirty="0" err="1" smtClean="0"/>
                <a:t>Psychology</a:t>
              </a:r>
              <a:endParaRPr lang="da-DK" sz="2400" dirty="0" smtClean="0"/>
            </a:p>
            <a:p>
              <a:pPr marL="285750" indent="-285750">
                <a:buFontTx/>
                <a:buChar char="-"/>
              </a:pPr>
              <a:r>
                <a:rPr lang="da-DK" sz="2400" dirty="0" smtClean="0"/>
                <a:t>A priori</a:t>
              </a:r>
              <a:endParaRPr lang="da-DK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73959" y="1579612"/>
            <a:ext cx="3230489" cy="4211135"/>
            <a:chOff x="5373959" y="1579612"/>
            <a:chExt cx="3230489" cy="4211135"/>
          </a:xfrm>
        </p:grpSpPr>
        <p:pic>
          <p:nvPicPr>
            <p:cNvPr id="1028" name="Picture 4" descr="https://pbs.twimg.com/profile_images/684887750173003778/C370RpXS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960" y="1579612"/>
              <a:ext cx="2438400" cy="2438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373959" y="4221087"/>
              <a:ext cx="32304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da-DK" sz="2400" dirty="0" err="1" smtClean="0"/>
                <a:t>Cognitive</a:t>
              </a:r>
              <a:r>
                <a:rPr lang="da-DK" sz="2400" dirty="0" smtClean="0"/>
                <a:t> science</a:t>
              </a:r>
            </a:p>
            <a:p>
              <a:pPr marL="285750" indent="-285750">
                <a:buFontTx/>
                <a:buChar char="-"/>
              </a:pPr>
              <a:r>
                <a:rPr lang="da-DK" sz="2400" dirty="0" err="1" smtClean="0"/>
                <a:t>Semiotics</a:t>
              </a:r>
              <a:endParaRPr lang="da-DK" sz="2400" dirty="0" smtClean="0"/>
            </a:p>
            <a:p>
              <a:pPr marL="285750" indent="-285750">
                <a:buFontTx/>
                <a:buChar char="-"/>
              </a:pPr>
              <a:r>
                <a:rPr lang="da-DK" sz="2400" dirty="0" smtClean="0"/>
                <a:t>Language</a:t>
              </a:r>
            </a:p>
            <a:p>
              <a:pPr marL="285750" indent="-285750">
                <a:buFontTx/>
                <a:buChar char="-"/>
              </a:pPr>
              <a:r>
                <a:rPr lang="da-DK" sz="2400" dirty="0" smtClean="0"/>
                <a:t>Data</a:t>
              </a:r>
              <a:endParaRPr lang="da-DK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43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being a “good social scientist” – how to approximate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Basic intuition</a:t>
            </a:r>
          </a:p>
          <a:p>
            <a:pPr lvl="1"/>
            <a:r>
              <a:rPr lang="en-US" dirty="0" smtClean="0"/>
              <a:t>Science discovers causes</a:t>
            </a:r>
          </a:p>
          <a:p>
            <a:pPr lvl="1"/>
            <a:r>
              <a:rPr lang="en-US" dirty="0" smtClean="0"/>
              <a:t>Manipulate cause and measure effect</a:t>
            </a:r>
          </a:p>
          <a:p>
            <a:r>
              <a:rPr lang="en-US" dirty="0" smtClean="0"/>
              <a:t>Empiricism</a:t>
            </a:r>
          </a:p>
          <a:p>
            <a:pPr lvl="1"/>
            <a:r>
              <a:rPr lang="en-US" dirty="0" smtClean="0"/>
              <a:t>Basic intuition is wrong</a:t>
            </a:r>
          </a:p>
          <a:p>
            <a:pPr lvl="1"/>
            <a:r>
              <a:rPr lang="en-US" dirty="0" smtClean="0"/>
              <a:t>Can’t know causes</a:t>
            </a:r>
          </a:p>
          <a:p>
            <a:pPr lvl="1"/>
            <a:r>
              <a:rPr lang="en-US" dirty="0" smtClean="0"/>
              <a:t>Know constant conjunction</a:t>
            </a:r>
          </a:p>
          <a:p>
            <a:pPr lvl="1"/>
            <a:r>
              <a:rPr lang="en-US" dirty="0" smtClean="0"/>
              <a:t>Imagine causes</a:t>
            </a:r>
          </a:p>
          <a:p>
            <a:r>
              <a:rPr lang="en-US" dirty="0" smtClean="0"/>
              <a:t>Positivism</a:t>
            </a:r>
          </a:p>
          <a:p>
            <a:pPr lvl="1"/>
            <a:r>
              <a:rPr lang="en-US" dirty="0" smtClean="0"/>
              <a:t>Scientific practice is not about causes</a:t>
            </a:r>
          </a:p>
          <a:p>
            <a:pPr lvl="1"/>
            <a:r>
              <a:rPr lang="en-US" dirty="0" smtClean="0"/>
              <a:t>Scientific practice is about manipulating and measuring variables</a:t>
            </a:r>
          </a:p>
          <a:p>
            <a:pPr lvl="1"/>
            <a:r>
              <a:rPr lang="en-US" dirty="0" smtClean="0"/>
              <a:t>Replace causal talk with talk about variables</a:t>
            </a:r>
          </a:p>
        </p:txBody>
      </p:sp>
      <p:pic>
        <p:nvPicPr>
          <p:cNvPr id="10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1485900" cy="1800225"/>
          </a:xfrm>
          <a:prstGeom prst="rect">
            <a:avLst/>
          </a:prstGeom>
          <a:noFill/>
        </p:spPr>
      </p:pic>
      <p:pic>
        <p:nvPicPr>
          <p:cNvPr id="9" name="Picture 5" descr="philosophy-rudolph-carna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3763" y="3631398"/>
            <a:ext cx="1439205" cy="20074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What’s being a “good social scientist” – how to approximate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Basic intuition</a:t>
            </a:r>
          </a:p>
          <a:p>
            <a:pPr lvl="1"/>
            <a:r>
              <a:rPr lang="en-US" dirty="0" smtClean="0"/>
              <a:t>Science discovers causes</a:t>
            </a:r>
          </a:p>
          <a:p>
            <a:pPr lvl="1"/>
            <a:r>
              <a:rPr lang="en-US" dirty="0" smtClean="0"/>
              <a:t>Manipulate cause and measure effect</a:t>
            </a:r>
          </a:p>
          <a:p>
            <a:r>
              <a:rPr lang="en-US" dirty="0" smtClean="0"/>
              <a:t>Empiricism</a:t>
            </a:r>
          </a:p>
          <a:p>
            <a:pPr lvl="1"/>
            <a:r>
              <a:rPr lang="en-US" dirty="0" smtClean="0"/>
              <a:t>Basic intuition is wrong</a:t>
            </a:r>
          </a:p>
          <a:p>
            <a:pPr lvl="1"/>
            <a:r>
              <a:rPr lang="en-US" dirty="0" smtClean="0"/>
              <a:t>Can’t know causes</a:t>
            </a:r>
          </a:p>
          <a:p>
            <a:pPr lvl="1"/>
            <a:r>
              <a:rPr lang="en-US" dirty="0" smtClean="0"/>
              <a:t>Know constant conjunction</a:t>
            </a:r>
          </a:p>
          <a:p>
            <a:pPr lvl="1"/>
            <a:r>
              <a:rPr lang="en-US" dirty="0" smtClean="0"/>
              <a:t>Imagine causes</a:t>
            </a:r>
          </a:p>
          <a:p>
            <a:r>
              <a:rPr lang="en-US" dirty="0" smtClean="0"/>
              <a:t>Positivism</a:t>
            </a:r>
          </a:p>
          <a:p>
            <a:pPr lvl="1"/>
            <a:r>
              <a:rPr lang="en-US" dirty="0" smtClean="0"/>
              <a:t>Scientific practice is not about causes</a:t>
            </a:r>
          </a:p>
          <a:p>
            <a:pPr lvl="1"/>
            <a:r>
              <a:rPr lang="en-US" dirty="0" smtClean="0"/>
              <a:t>Scientific practice is about manipulating and measuring variables</a:t>
            </a:r>
          </a:p>
          <a:p>
            <a:pPr lvl="1"/>
            <a:r>
              <a:rPr lang="en-US" dirty="0" smtClean="0"/>
              <a:t>Replace causal talk with talk about variables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4343400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dirty="0" smtClean="0"/>
              <a:t>Effect</a:t>
            </a:r>
            <a:r>
              <a:rPr lang="en-US" dirty="0" smtClean="0"/>
              <a:t>: Measured variable = </a:t>
            </a:r>
            <a:r>
              <a:rPr lang="en-US" b="1" i="1" u="sng" dirty="0" smtClean="0">
                <a:solidFill>
                  <a:srgbClr val="FF0000"/>
                </a:solidFill>
              </a:rPr>
              <a:t>dependant variable</a:t>
            </a:r>
          </a:p>
          <a:p>
            <a:r>
              <a:rPr lang="en-US" strike="sngStrike" dirty="0" smtClean="0"/>
              <a:t>Cause:</a:t>
            </a:r>
            <a:r>
              <a:rPr lang="en-US" dirty="0"/>
              <a:t>M</a:t>
            </a:r>
            <a:r>
              <a:rPr lang="en-US" dirty="0" smtClean="0"/>
              <a:t>anipulated variable = </a:t>
            </a:r>
            <a:r>
              <a:rPr lang="en-US" b="1" i="1" u="sng" dirty="0" smtClean="0">
                <a:solidFill>
                  <a:srgbClr val="FF0000"/>
                </a:solidFill>
              </a:rPr>
              <a:t>independent variable</a:t>
            </a:r>
          </a:p>
          <a:p>
            <a:r>
              <a:rPr lang="en-US" dirty="0" smtClean="0"/>
              <a:t>Science: explanation, prediction, and control of </a:t>
            </a:r>
            <a:r>
              <a:rPr lang="en-US" b="1" i="1" u="sng" dirty="0" smtClean="0">
                <a:solidFill>
                  <a:srgbClr val="FF0000"/>
                </a:solidFill>
              </a:rPr>
              <a:t>dependant variables</a:t>
            </a:r>
            <a:r>
              <a:rPr lang="en-US" dirty="0" smtClean="0"/>
              <a:t>, in terms of </a:t>
            </a:r>
            <a:r>
              <a:rPr lang="en-US" b="1" i="1" u="sng" dirty="0" smtClean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1748135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Functional analysis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What’s being a “good social scientist” – how to approximate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Example: Gender equality in the workplace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FF0000"/>
                </a:solidFill>
              </a:rPr>
              <a:t>Dependant variable</a:t>
            </a:r>
          </a:p>
          <a:p>
            <a:pPr lvl="1"/>
            <a:r>
              <a:rPr lang="en-US" dirty="0" smtClean="0"/>
              <a:t>Yearly income</a:t>
            </a:r>
          </a:p>
          <a:p>
            <a:r>
              <a:rPr lang="en-US" b="1" i="1" u="sng" dirty="0" smtClean="0">
                <a:solidFill>
                  <a:srgbClr val="FF0000"/>
                </a:solidFill>
              </a:rPr>
              <a:t>Independent variable</a:t>
            </a:r>
          </a:p>
          <a:p>
            <a:pPr lvl="1"/>
            <a:r>
              <a:rPr lang="en-US" dirty="0" smtClean="0"/>
              <a:t>Gender (male, female)</a:t>
            </a:r>
          </a:p>
          <a:p>
            <a:pPr lvl="1"/>
            <a:r>
              <a:rPr lang="en-US" dirty="0" smtClean="0"/>
              <a:t>Country (Australia, Denmark)</a:t>
            </a:r>
          </a:p>
          <a:p>
            <a:r>
              <a:rPr lang="en-US" dirty="0" smtClean="0"/>
              <a:t>Possible finding</a:t>
            </a:r>
          </a:p>
          <a:p>
            <a:pPr lvl="1"/>
            <a:r>
              <a:rPr lang="en-US" dirty="0" smtClean="0"/>
              <a:t>There is greater gender equality in the Australian/Danish </a:t>
            </a:r>
            <a:r>
              <a:rPr lang="en-US" dirty="0" err="1" smtClean="0"/>
              <a:t>labour</a:t>
            </a:r>
            <a:r>
              <a:rPr lang="en-US" dirty="0" smtClean="0"/>
              <a:t> market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570038"/>
            <a:ext cx="4041775" cy="639762"/>
          </a:xfrm>
        </p:spPr>
        <p:txBody>
          <a:bodyPr/>
          <a:lstStyle/>
          <a:p>
            <a:r>
              <a:rPr lang="en-US" i="1" dirty="0"/>
              <a:t>Functional </a:t>
            </a:r>
            <a:r>
              <a:rPr lang="en-US" i="1" dirty="0" smtClean="0"/>
              <a:t>analysis</a:t>
            </a: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209800"/>
            <a:ext cx="4041775" cy="2971800"/>
          </a:xfrm>
        </p:spPr>
        <p:txBody>
          <a:bodyPr>
            <a:normAutofit fontScale="85000" lnSpcReduction="20000"/>
          </a:bodyPr>
          <a:lstStyle/>
          <a:p>
            <a:r>
              <a:rPr lang="en-US" strike="sngStrike" dirty="0" smtClean="0"/>
              <a:t>Effect</a:t>
            </a:r>
            <a:r>
              <a:rPr lang="en-US" dirty="0" smtClean="0"/>
              <a:t>: Measured variable = </a:t>
            </a:r>
            <a:r>
              <a:rPr lang="en-US" b="1" i="1" u="sng" dirty="0" smtClean="0">
                <a:solidFill>
                  <a:srgbClr val="FF0000"/>
                </a:solidFill>
              </a:rPr>
              <a:t>dependant variable</a:t>
            </a:r>
          </a:p>
          <a:p>
            <a:r>
              <a:rPr lang="en-US" strike="sngStrike" dirty="0" err="1" smtClean="0"/>
              <a:t>Cause:</a:t>
            </a:r>
            <a:r>
              <a:rPr lang="en-US" dirty="0" err="1" smtClean="0"/>
              <a:t>Manipulated</a:t>
            </a:r>
            <a:r>
              <a:rPr lang="en-US" dirty="0" smtClean="0"/>
              <a:t> </a:t>
            </a:r>
            <a:r>
              <a:rPr lang="en-US" dirty="0" smtClean="0"/>
              <a:t>variable = </a:t>
            </a:r>
            <a:r>
              <a:rPr lang="en-US" b="1" i="1" u="sng" dirty="0" smtClean="0">
                <a:solidFill>
                  <a:srgbClr val="FF0000"/>
                </a:solidFill>
              </a:rPr>
              <a:t>independent variable</a:t>
            </a:r>
          </a:p>
          <a:p>
            <a:r>
              <a:rPr lang="en-US" dirty="0" smtClean="0"/>
              <a:t>Science: explanation, prediction, and control of </a:t>
            </a:r>
            <a:r>
              <a:rPr lang="en-US" b="1" i="1" u="sng" dirty="0" smtClean="0">
                <a:solidFill>
                  <a:srgbClr val="FF0000"/>
                </a:solidFill>
              </a:rPr>
              <a:t>dependant variables</a:t>
            </a:r>
            <a:r>
              <a:rPr lang="en-US" dirty="0" smtClean="0"/>
              <a:t>, in terms of </a:t>
            </a:r>
            <a:r>
              <a:rPr lang="en-US" b="1" i="1" u="sng" dirty="0" smtClean="0">
                <a:solidFill>
                  <a:srgbClr val="FF0000"/>
                </a:solidFill>
              </a:rPr>
              <a:t>independent </a:t>
            </a:r>
            <a:r>
              <a:rPr lang="en-US" b="1" i="1" u="sng" dirty="0" smtClean="0">
                <a:solidFill>
                  <a:srgbClr val="FF0000"/>
                </a:solidFill>
              </a:rPr>
              <a:t>variables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Heart and soul of quantitative methods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groups of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How should social scientists approximate in their research?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do you do quantitative research on things that are not quantities?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spotted the trick?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Example: Gender equality in the workplace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Dependant variable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Yearly income</a:t>
            </a:r>
          </a:p>
          <a:p>
            <a:r>
              <a:rPr lang="en-US" dirty="0" smtClean="0"/>
              <a:t>Independent variable</a:t>
            </a:r>
          </a:p>
          <a:p>
            <a:pPr lvl="1"/>
            <a:r>
              <a:rPr lang="en-US" dirty="0" smtClean="0"/>
              <a:t>Gender (male, female)</a:t>
            </a:r>
          </a:p>
          <a:p>
            <a:pPr lvl="1"/>
            <a:r>
              <a:rPr lang="en-US" dirty="0" smtClean="0"/>
              <a:t>Country (Australia, Denmark)</a:t>
            </a:r>
          </a:p>
          <a:p>
            <a:r>
              <a:rPr lang="en-US" dirty="0" smtClean="0"/>
              <a:t>Possible finding</a:t>
            </a:r>
          </a:p>
          <a:p>
            <a:pPr lvl="1"/>
            <a:r>
              <a:rPr lang="en-US" dirty="0" smtClean="0"/>
              <a:t>There is greater </a:t>
            </a:r>
            <a:r>
              <a:rPr lang="en-US" dirty="0" smtClean="0">
                <a:solidFill>
                  <a:srgbClr val="000000"/>
                </a:solidFill>
              </a:rPr>
              <a:t>gender equality </a:t>
            </a:r>
            <a:r>
              <a:rPr lang="en-US" dirty="0" smtClean="0"/>
              <a:t>in the Australian/Danish </a:t>
            </a:r>
            <a:r>
              <a:rPr lang="en-US" dirty="0" err="1" smtClean="0"/>
              <a:t>labour</a:t>
            </a:r>
            <a:r>
              <a:rPr lang="en-US" dirty="0" smtClean="0"/>
              <a:t> market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trick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FF0000"/>
                </a:solidFill>
              </a:rPr>
              <a:t>Gender equality in the workplace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Dependant variable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Yearly income</a:t>
            </a:r>
          </a:p>
          <a:p>
            <a:r>
              <a:rPr lang="en-US" dirty="0" smtClean="0"/>
              <a:t>Independent variable</a:t>
            </a:r>
          </a:p>
          <a:p>
            <a:pPr lvl="1"/>
            <a:r>
              <a:rPr lang="en-US" dirty="0" smtClean="0"/>
              <a:t>Gender (male, female)</a:t>
            </a:r>
          </a:p>
          <a:p>
            <a:pPr lvl="1"/>
            <a:r>
              <a:rPr lang="en-US" dirty="0" smtClean="0"/>
              <a:t>Country (Australia, Denmark)</a:t>
            </a:r>
          </a:p>
          <a:p>
            <a:r>
              <a:rPr lang="en-US" dirty="0" smtClean="0"/>
              <a:t>Possible finding</a:t>
            </a:r>
          </a:p>
          <a:p>
            <a:pPr lvl="1"/>
            <a:r>
              <a:rPr lang="en-US" dirty="0" smtClean="0"/>
              <a:t>There is greater </a:t>
            </a:r>
            <a:r>
              <a:rPr lang="en-US" dirty="0" smtClean="0">
                <a:solidFill>
                  <a:srgbClr val="FF0000"/>
                </a:solidFill>
              </a:rPr>
              <a:t>gender equality </a:t>
            </a:r>
            <a:r>
              <a:rPr lang="en-US" dirty="0" smtClean="0"/>
              <a:t>in the Australian/Danish </a:t>
            </a:r>
            <a:r>
              <a:rPr lang="en-US" dirty="0" err="1" smtClean="0"/>
              <a:t>labour</a:t>
            </a:r>
            <a:r>
              <a:rPr lang="en-US" dirty="0" smtClean="0"/>
              <a:t> market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trick: operational definitions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FF0000"/>
                </a:solidFill>
              </a:rPr>
              <a:t>Gender equality in the workplace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Dependant variable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Yearly income</a:t>
            </a:r>
          </a:p>
          <a:p>
            <a:r>
              <a:rPr lang="en-US" dirty="0" smtClean="0"/>
              <a:t>Independent variable</a:t>
            </a:r>
          </a:p>
          <a:p>
            <a:pPr lvl="1"/>
            <a:r>
              <a:rPr lang="en-US" dirty="0" smtClean="0"/>
              <a:t>Gender (male, female)</a:t>
            </a:r>
          </a:p>
          <a:p>
            <a:pPr lvl="1"/>
            <a:r>
              <a:rPr lang="en-US" dirty="0" smtClean="0"/>
              <a:t>Country (Australia, Denmark)</a:t>
            </a:r>
          </a:p>
          <a:p>
            <a:r>
              <a:rPr lang="en-US" dirty="0" smtClean="0"/>
              <a:t>Possible finding</a:t>
            </a:r>
          </a:p>
          <a:p>
            <a:pPr lvl="1"/>
            <a:r>
              <a:rPr lang="en-US" dirty="0" smtClean="0"/>
              <a:t>There is greater </a:t>
            </a:r>
            <a:r>
              <a:rPr lang="en-US" dirty="0" smtClean="0">
                <a:solidFill>
                  <a:srgbClr val="FF0000"/>
                </a:solidFill>
              </a:rPr>
              <a:t>gender equality </a:t>
            </a:r>
            <a:r>
              <a:rPr lang="en-US" dirty="0" smtClean="0"/>
              <a:t>in the Australian/Danish </a:t>
            </a:r>
            <a:r>
              <a:rPr lang="en-US" dirty="0" err="1" smtClean="0"/>
              <a:t>labour</a:t>
            </a:r>
            <a:r>
              <a:rPr lang="en-US" dirty="0" smtClean="0"/>
              <a:t> market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 smtClean="0"/>
              <a:t>Operational definitions</a:t>
            </a: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Can you quantify “equality” directly?</a:t>
            </a:r>
          </a:p>
          <a:p>
            <a:r>
              <a:rPr lang="en-US" dirty="0" smtClean="0"/>
              <a:t>Can “equality” be a dependant variable?</a:t>
            </a:r>
          </a:p>
          <a:p>
            <a:r>
              <a:rPr lang="en-US" dirty="0" smtClean="0"/>
              <a:t>Can you quantify yearly income directly?</a:t>
            </a:r>
          </a:p>
          <a:p>
            <a:r>
              <a:rPr lang="en-US" dirty="0" smtClean="0"/>
              <a:t>Can income be a dependant variable?</a:t>
            </a:r>
          </a:p>
          <a:p>
            <a:r>
              <a:rPr lang="en-US" dirty="0" smtClean="0"/>
              <a:t>Can we </a:t>
            </a:r>
            <a:r>
              <a:rPr lang="en-US" b="1" i="1" dirty="0" smtClean="0">
                <a:solidFill>
                  <a:srgbClr val="FF0000"/>
                </a:solidFill>
              </a:rPr>
              <a:t>define </a:t>
            </a:r>
            <a:r>
              <a:rPr lang="en-US" dirty="0" smtClean="0"/>
              <a:t>equality in terms of yearly income?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Income </a:t>
            </a:r>
            <a:r>
              <a:rPr lang="en-US" b="1" i="1" dirty="0" smtClean="0">
                <a:solidFill>
                  <a:srgbClr val="FF0000"/>
                </a:solidFill>
              </a:rPr>
              <a:t>operates</a:t>
            </a:r>
            <a:r>
              <a:rPr lang="en-US" dirty="0" smtClean="0">
                <a:solidFill>
                  <a:srgbClr val="000000"/>
                </a:solidFill>
              </a:rPr>
              <a:t> as a variable for measuring equality.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Equality </a:t>
            </a:r>
            <a:r>
              <a:rPr lang="en-US" b="1" i="1" dirty="0" smtClean="0">
                <a:solidFill>
                  <a:srgbClr val="FF0000"/>
                </a:solidFill>
              </a:rPr>
              <a:t>operationally defined </a:t>
            </a:r>
            <a:r>
              <a:rPr lang="en-US" dirty="0" smtClean="0">
                <a:solidFill>
                  <a:srgbClr val="000000"/>
                </a:solidFill>
              </a:rPr>
              <a:t>in terms of income.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classical methodological criteria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If….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operationally define a concept that cannot be quantified, in terms a variable than can be quantified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 smtClean="0"/>
              <a:t>our operational definition sufficiently captures the relevant aspects of the concept we are trying to measure  </a:t>
            </a:r>
          </a:p>
          <a:p>
            <a:r>
              <a:rPr lang="en-US" dirty="0" smtClean="0"/>
              <a:t>Then….</a:t>
            </a:r>
          </a:p>
          <a:p>
            <a:pPr lvl="1"/>
            <a:r>
              <a:rPr lang="en-US" dirty="0" smtClean="0"/>
              <a:t>What we learn about the variable can be inferred to hold for the concept 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 smtClean="0"/>
              <a:t>Our functional analysis has meaning in the real world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Universalism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If….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cientific method is the best model of knowledge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have applied it correctly when conducting research</a:t>
            </a:r>
          </a:p>
          <a:p>
            <a:r>
              <a:rPr lang="en-US" dirty="0" smtClean="0"/>
              <a:t>Then….</a:t>
            </a:r>
          </a:p>
          <a:p>
            <a:pPr lvl="1"/>
            <a:r>
              <a:rPr lang="en-GB" dirty="0"/>
              <a:t>what we learn during an experiment about a sample of behaviours from a sample of people can be universalised to the</a:t>
            </a:r>
            <a:r>
              <a:rPr lang="en-GB" dirty="0" smtClean="0"/>
              <a:t> behaviour </a:t>
            </a:r>
            <a:r>
              <a:rPr lang="en-GB" dirty="0"/>
              <a:t>of people in the </a:t>
            </a:r>
            <a:r>
              <a:rPr lang="en-GB" dirty="0" smtClean="0"/>
              <a:t>population the sample comes from</a:t>
            </a:r>
          </a:p>
          <a:p>
            <a:r>
              <a:rPr lang="en-US" dirty="0" smtClean="0"/>
              <a:t>And....</a:t>
            </a:r>
          </a:p>
          <a:p>
            <a:pPr lvl="1"/>
            <a:r>
              <a:rPr lang="en-US" dirty="0" smtClean="0"/>
              <a:t>Our findings have meaning in the real world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assumptions</a:t>
            </a:r>
          </a:p>
          <a:p>
            <a:pPr lvl="1"/>
            <a:r>
              <a:rPr lang="en-US" dirty="0" smtClean="0"/>
              <a:t>Brief humanistic introduction to the history/logic of statistical research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Research design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Logic in practice</a:t>
            </a:r>
          </a:p>
          <a:p>
            <a:r>
              <a:rPr lang="en-US" b="1" i="1" dirty="0" smtClean="0"/>
              <a:t>Lab 1 – How to approach a data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/>
              <a:t>Kinds of dependent variables</a:t>
            </a:r>
          </a:p>
          <a:p>
            <a:pPr lvl="1"/>
            <a:r>
              <a:rPr lang="en-US" dirty="0" smtClean="0"/>
              <a:t>Things to do with independent variables</a:t>
            </a:r>
          </a:p>
          <a:p>
            <a:pPr lvl="1"/>
            <a:r>
              <a:rPr lang="en-US" dirty="0" smtClean="0"/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r>
              <a:rPr lang="en-US" dirty="0" smtClean="0"/>
              <a:t> and universalism are relevant to the validity and reliability of quantitative research. </a:t>
            </a:r>
          </a:p>
          <a:p>
            <a:pPr lvl="1"/>
            <a:r>
              <a:rPr lang="en-US" dirty="0" smtClean="0"/>
              <a:t>Types of validity and reliability, and their relations to the methodological criteria</a:t>
            </a:r>
          </a:p>
          <a:p>
            <a:pPr lvl="1"/>
            <a:r>
              <a:rPr lang="en-US" dirty="0" smtClean="0"/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97152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Day 1 – Basics of quantitative methods</a:t>
            </a:r>
          </a:p>
          <a:p>
            <a:pPr lvl="1"/>
            <a:r>
              <a:rPr lang="en-US" dirty="0" smtClean="0"/>
              <a:t>Philosophical assumptions</a:t>
            </a:r>
          </a:p>
          <a:p>
            <a:pPr lvl="1"/>
            <a:r>
              <a:rPr lang="en-US" dirty="0" smtClean="0"/>
              <a:t>Research design</a:t>
            </a:r>
          </a:p>
          <a:p>
            <a:pPr lvl="1"/>
            <a:r>
              <a:rPr lang="en-US" b="1" i="1" dirty="0" smtClean="0"/>
              <a:t>Lab 1 – how to approach a data set</a:t>
            </a:r>
          </a:p>
          <a:p>
            <a:pPr marL="342900" lvl="1" indent="-342900">
              <a:buFont typeface="Arial"/>
              <a:buChar char="•"/>
            </a:pPr>
            <a:r>
              <a:rPr lang="en-US" sz="3243" dirty="0" smtClean="0"/>
              <a:t>Day 2 – Basic concepts for statistics</a:t>
            </a:r>
          </a:p>
          <a:p>
            <a:pPr lvl="1"/>
            <a:r>
              <a:rPr lang="en-US" dirty="0" smtClean="0"/>
              <a:t>Samples and populations</a:t>
            </a:r>
          </a:p>
          <a:p>
            <a:pPr lvl="1"/>
            <a:r>
              <a:rPr lang="en-US" dirty="0" smtClean="0"/>
              <a:t>Models and hypothesis testing</a:t>
            </a:r>
          </a:p>
          <a:p>
            <a:pPr lvl="1"/>
            <a:r>
              <a:rPr lang="en-US" b="1" i="1" dirty="0" smtClean="0"/>
              <a:t>Lab 2 – testing assumptions and hypotheses</a:t>
            </a:r>
          </a:p>
          <a:p>
            <a:r>
              <a:rPr lang="en-US" dirty="0" smtClean="0"/>
              <a:t>Day </a:t>
            </a:r>
            <a:r>
              <a:rPr lang="en-US" dirty="0"/>
              <a:t>3 – </a:t>
            </a:r>
            <a:r>
              <a:rPr lang="en-US" dirty="0" smtClean="0"/>
              <a:t>Towards </a:t>
            </a:r>
            <a:r>
              <a:rPr lang="en-US" dirty="0"/>
              <a:t>the </a:t>
            </a:r>
            <a:r>
              <a:rPr lang="en-US" dirty="0" smtClean="0"/>
              <a:t>General Linear Model</a:t>
            </a:r>
            <a:endParaRPr lang="en-US" dirty="0"/>
          </a:p>
          <a:p>
            <a:pPr lvl="1"/>
            <a:r>
              <a:rPr lang="en-US" dirty="0"/>
              <a:t>Correlation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 smtClean="0"/>
              <a:t>GLM</a:t>
            </a:r>
            <a:endParaRPr lang="en-US" dirty="0"/>
          </a:p>
          <a:p>
            <a:pPr lvl="1"/>
            <a:r>
              <a:rPr lang="en-US" b="1" i="1" dirty="0"/>
              <a:t>Lab 3 – correlation and </a:t>
            </a:r>
            <a:r>
              <a:rPr lang="en-US" b="1" i="1" dirty="0" smtClean="0"/>
              <a:t>regression</a:t>
            </a:r>
            <a:endParaRPr lang="en-US" dirty="0" smtClean="0"/>
          </a:p>
          <a:p>
            <a:r>
              <a:rPr lang="en-US" dirty="0"/>
              <a:t>Day 4 – </a:t>
            </a:r>
            <a:r>
              <a:rPr lang="en-US" dirty="0" smtClean="0"/>
              <a:t>The General Linear Model</a:t>
            </a:r>
            <a:endParaRPr lang="en-US" dirty="0"/>
          </a:p>
          <a:p>
            <a:pPr lvl="1"/>
            <a:r>
              <a:rPr lang="en-US" dirty="0" smtClean="0"/>
              <a:t>Analysis of Variance</a:t>
            </a:r>
          </a:p>
          <a:p>
            <a:pPr lvl="1"/>
            <a:r>
              <a:rPr lang="en-US" dirty="0" smtClean="0"/>
              <a:t>Factorial ANOVA</a:t>
            </a:r>
            <a:endParaRPr lang="en-US" dirty="0"/>
          </a:p>
          <a:p>
            <a:pPr lvl="1"/>
            <a:r>
              <a:rPr lang="en-US" dirty="0" smtClean="0"/>
              <a:t>Contrasts and post-hoc tests</a:t>
            </a:r>
            <a:endParaRPr lang="en-US" dirty="0"/>
          </a:p>
          <a:p>
            <a:pPr lvl="1"/>
            <a:r>
              <a:rPr lang="en-US" b="1" i="1" dirty="0"/>
              <a:t>Lab </a:t>
            </a:r>
            <a:r>
              <a:rPr lang="en-US" b="1" i="1" dirty="0" smtClean="0"/>
              <a:t>4 </a:t>
            </a:r>
            <a:r>
              <a:rPr lang="en-US" b="1" i="1" dirty="0"/>
              <a:t>– </a:t>
            </a:r>
            <a:r>
              <a:rPr lang="en-US" b="1" i="1" dirty="0" smtClean="0"/>
              <a:t>analysis of variance</a:t>
            </a:r>
            <a:endParaRPr lang="en-US" dirty="0" smtClean="0"/>
          </a:p>
          <a:p>
            <a:r>
              <a:rPr lang="en-US" dirty="0" smtClean="0"/>
              <a:t>Day 5 – Mixed Effects Models</a:t>
            </a:r>
          </a:p>
          <a:p>
            <a:pPr lvl="1"/>
            <a:r>
              <a:rPr lang="en-US" dirty="0" err="1" smtClean="0"/>
              <a:t>Heirarchical</a:t>
            </a:r>
            <a:r>
              <a:rPr lang="en-US" dirty="0" smtClean="0"/>
              <a:t> models</a:t>
            </a:r>
          </a:p>
          <a:p>
            <a:pPr lvl="1"/>
            <a:r>
              <a:rPr lang="en-US" dirty="0" smtClean="0"/>
              <a:t>Non-linear models</a:t>
            </a:r>
          </a:p>
          <a:p>
            <a:pPr lvl="1"/>
            <a:r>
              <a:rPr lang="en-US" dirty="0" smtClean="0"/>
              <a:t>Other odds and ends</a:t>
            </a:r>
          </a:p>
          <a:p>
            <a:pPr lvl="1"/>
            <a:r>
              <a:rPr lang="en-US" b="1" i="1" dirty="0" smtClean="0"/>
              <a:t>Lab 5 – </a:t>
            </a:r>
            <a:r>
              <a:rPr lang="en-US" b="1" i="1" dirty="0"/>
              <a:t>m</a:t>
            </a:r>
            <a:r>
              <a:rPr lang="en-US" b="1" i="1" dirty="0" smtClean="0"/>
              <a:t>ixed effects model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Kinds of dependent variables</a:t>
            </a:r>
          </a:p>
          <a:p>
            <a:pPr lvl="1"/>
            <a:r>
              <a:rPr lang="en-US" dirty="0" smtClean="0"/>
              <a:t>Things to do with independent variables</a:t>
            </a:r>
          </a:p>
          <a:p>
            <a:pPr lvl="1"/>
            <a:r>
              <a:rPr lang="en-US" dirty="0" smtClean="0"/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Operationalism</a:t>
            </a:r>
            <a:r>
              <a:rPr lang="en-US" dirty="0"/>
              <a:t> and universalism are relevant to the validity and reliability of quantitative research. </a:t>
            </a:r>
            <a:endParaRPr lang="en-US" dirty="0" smtClean="0"/>
          </a:p>
          <a:p>
            <a:pPr lvl="1"/>
            <a:r>
              <a:rPr lang="en-US" dirty="0" smtClean="0"/>
              <a:t>Types of validity and reliability, and their relations to the methodological criteria</a:t>
            </a:r>
          </a:p>
          <a:p>
            <a:pPr lvl="1"/>
            <a:r>
              <a:rPr lang="en-US" dirty="0" smtClean="0"/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Categorical scales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Categorical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Nominal scale (i.e. name)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quantitativerelationship</a:t>
            </a:r>
            <a:r>
              <a:rPr lang="en-US" dirty="0" smtClean="0"/>
              <a:t> between categories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Ordinal scale (i.e. order)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Categories ranked in order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No meaningful </a:t>
            </a:r>
            <a:r>
              <a:rPr lang="en-US" b="1" i="1" dirty="0" smtClean="0">
                <a:solidFill>
                  <a:srgbClr val="FFFFFF"/>
                </a:solidFill>
              </a:rPr>
              <a:t>distance</a:t>
            </a:r>
            <a:r>
              <a:rPr lang="en-US" dirty="0" smtClean="0">
                <a:solidFill>
                  <a:srgbClr val="FFFFFF"/>
                </a:solidFill>
              </a:rPr>
              <a:t> between categories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order participants finish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1</a:t>
            </a:r>
            <a:r>
              <a:rPr lang="en-US" baseline="30000" dirty="0" smtClean="0">
                <a:solidFill>
                  <a:srgbClr val="FFFFFF"/>
                </a:solidFill>
              </a:rPr>
              <a:t>st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FFFF"/>
                </a:solidFill>
              </a:rPr>
              <a:t> 2</a:t>
            </a:r>
            <a:r>
              <a:rPr lang="en-US" baseline="30000" dirty="0" smtClean="0">
                <a:solidFill>
                  <a:srgbClr val="FFFFFF"/>
                </a:solidFill>
              </a:rPr>
              <a:t>nd</a:t>
            </a:r>
            <a:r>
              <a:rPr lang="en-US" dirty="0" smtClean="0">
                <a:solidFill>
                  <a:srgbClr val="FFFFFF"/>
                </a:solidFill>
              </a:rPr>
              <a:t> ~= 2</a:t>
            </a:r>
            <a:r>
              <a:rPr lang="en-US" baseline="30000" dirty="0" smtClean="0">
                <a:solidFill>
                  <a:srgbClr val="FFFFFF"/>
                </a:solidFill>
              </a:rPr>
              <a:t>nd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</a:t>
            </a:r>
            <a:r>
              <a:rPr lang="en-US" dirty="0" smtClean="0">
                <a:solidFill>
                  <a:srgbClr val="FFFFFF"/>
                </a:solidFill>
              </a:rPr>
              <a:t>3</a:t>
            </a:r>
            <a:r>
              <a:rPr lang="en-US" baseline="30000" dirty="0" smtClean="0">
                <a:solidFill>
                  <a:srgbClr val="FFFFFF"/>
                </a:solidFill>
              </a:rPr>
              <a:t>rd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2133600"/>
            <a:ext cx="3638939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3200" y="16002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Team A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rot="5400000">
            <a:off x="6345238" y="1796494"/>
            <a:ext cx="568325" cy="9144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rot="16200000" flipH="1">
            <a:off x="7031038" y="2025094"/>
            <a:ext cx="415925" cy="304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 rot="5400000">
            <a:off x="5583238" y="2025094"/>
            <a:ext cx="1558925" cy="1447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53340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Team 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rot="16200000" flipV="1">
            <a:off x="5562600" y="4343400"/>
            <a:ext cx="1828800" cy="1524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</p:cNvCxnSpPr>
          <p:nvPr/>
        </p:nvCxnSpPr>
        <p:spPr>
          <a:xfrm rot="16200000" flipV="1">
            <a:off x="5029200" y="3810000"/>
            <a:ext cx="1600200" cy="1447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0" y="1600200"/>
            <a:ext cx="1066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Team C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 rot="16200000" flipH="1">
            <a:off x="5213866" y="1937266"/>
            <a:ext cx="392668" cy="4572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</p:cNvCxnSpPr>
          <p:nvPr/>
        </p:nvCxnSpPr>
        <p:spPr>
          <a:xfrm rot="16200000" flipH="1">
            <a:off x="4870966" y="2280166"/>
            <a:ext cx="1154668" cy="5334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Categorical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Nominal scale (i.e. name)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quantitativerelationship</a:t>
            </a:r>
            <a:r>
              <a:rPr lang="en-US" dirty="0" smtClean="0"/>
              <a:t> between categories</a:t>
            </a:r>
          </a:p>
          <a:p>
            <a:r>
              <a:rPr lang="en-US" dirty="0" smtClean="0"/>
              <a:t>Ordinal scale (i.e. order)</a:t>
            </a:r>
          </a:p>
          <a:p>
            <a:pPr lvl="1"/>
            <a:r>
              <a:rPr lang="en-US" dirty="0" smtClean="0"/>
              <a:t>Categories ranked in order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distance</a:t>
            </a:r>
            <a:r>
              <a:rPr lang="en-US" dirty="0" smtClean="0"/>
              <a:t> between categories</a:t>
            </a:r>
          </a:p>
          <a:p>
            <a:pPr lvl="1"/>
            <a:r>
              <a:rPr lang="en-US" dirty="0" smtClean="0"/>
              <a:t>E.g. 1</a:t>
            </a:r>
            <a:r>
              <a:rPr lang="en-US" baseline="30000" dirty="0" smtClean="0"/>
              <a:t>st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~= 2</a:t>
            </a:r>
            <a:r>
              <a:rPr lang="en-US" baseline="30000" dirty="0" smtClean="0"/>
              <a:t>nd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638939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3962400"/>
            <a:ext cx="3695700" cy="254468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rot="5400000" flipH="1" flipV="1">
            <a:off x="6667500" y="3771900"/>
            <a:ext cx="1447800" cy="304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6096001" y="3505200"/>
            <a:ext cx="2343539" cy="9906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5523706" y="3771901"/>
            <a:ext cx="1296194" cy="15319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Categorical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Nominal scale (i.e. name)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quantitativerelationship</a:t>
            </a:r>
            <a:r>
              <a:rPr lang="en-US" dirty="0" smtClean="0"/>
              <a:t> between categories</a:t>
            </a:r>
          </a:p>
          <a:p>
            <a:r>
              <a:rPr lang="en-US" dirty="0" smtClean="0"/>
              <a:t>Ordinal scale (i.e. order)</a:t>
            </a:r>
          </a:p>
          <a:p>
            <a:pPr lvl="1"/>
            <a:r>
              <a:rPr lang="en-US" dirty="0" smtClean="0"/>
              <a:t>Categories ranked in order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distance</a:t>
            </a:r>
            <a:r>
              <a:rPr lang="en-US" dirty="0" smtClean="0"/>
              <a:t> between categories</a:t>
            </a:r>
          </a:p>
          <a:p>
            <a:pPr lvl="1"/>
            <a:r>
              <a:rPr lang="en-US" dirty="0" smtClean="0"/>
              <a:t>E.g. 1</a:t>
            </a:r>
            <a:r>
              <a:rPr lang="en-US" baseline="30000" dirty="0" smtClean="0"/>
              <a:t>st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~= 2</a:t>
            </a:r>
            <a:r>
              <a:rPr lang="en-US" baseline="30000" dirty="0" smtClean="0"/>
              <a:t>nd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 scales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Interval scale</a:t>
            </a:r>
          </a:p>
          <a:p>
            <a:pPr lvl="1"/>
            <a:r>
              <a:rPr lang="en-US" dirty="0" smtClean="0"/>
              <a:t>Scale divided evenly into points</a:t>
            </a:r>
          </a:p>
          <a:p>
            <a:pPr lvl="1"/>
            <a:r>
              <a:rPr lang="en-US" dirty="0" smtClean="0"/>
              <a:t>Regular distance between points on the scale</a:t>
            </a:r>
          </a:p>
          <a:p>
            <a:pPr lvl="1"/>
            <a:r>
              <a:rPr lang="en-US" dirty="0" smtClean="0"/>
              <a:t>Physically arbitrary zero point</a:t>
            </a:r>
          </a:p>
          <a:p>
            <a:pPr lvl="1"/>
            <a:r>
              <a:rPr lang="en-US" dirty="0" smtClean="0"/>
              <a:t>(Division not meaningful)</a:t>
            </a:r>
          </a:p>
          <a:p>
            <a:pPr lvl="1"/>
            <a:r>
              <a:rPr lang="en-US" dirty="0" smtClean="0"/>
              <a:t>E.g. degrees Celsius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Ratio data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Physically meaningful zero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Division meaningful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E.g. degrees Kelvin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Never happens in social science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276600" cy="218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Categorical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Nominal scale (i.e. name)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quantitativerelationship</a:t>
            </a:r>
            <a:r>
              <a:rPr lang="en-US" dirty="0" smtClean="0"/>
              <a:t> between categories</a:t>
            </a:r>
          </a:p>
          <a:p>
            <a:r>
              <a:rPr lang="en-US" dirty="0" smtClean="0"/>
              <a:t>Ordinal scale (i.e. order)</a:t>
            </a:r>
          </a:p>
          <a:p>
            <a:pPr lvl="1"/>
            <a:r>
              <a:rPr lang="en-US" dirty="0" smtClean="0"/>
              <a:t>Categories ranked in order</a:t>
            </a:r>
          </a:p>
          <a:p>
            <a:pPr lvl="1"/>
            <a:r>
              <a:rPr lang="en-US" dirty="0" smtClean="0"/>
              <a:t>No meaningful </a:t>
            </a:r>
            <a:r>
              <a:rPr lang="en-US" b="1" i="1" dirty="0" smtClean="0"/>
              <a:t>distance</a:t>
            </a:r>
            <a:r>
              <a:rPr lang="en-US" dirty="0" smtClean="0"/>
              <a:t> between categories</a:t>
            </a:r>
          </a:p>
          <a:p>
            <a:pPr lvl="1"/>
            <a:r>
              <a:rPr lang="en-US" dirty="0" smtClean="0"/>
              <a:t>E.g. 1</a:t>
            </a:r>
            <a:r>
              <a:rPr lang="en-US" baseline="30000" dirty="0" smtClean="0"/>
              <a:t>st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~= 2</a:t>
            </a:r>
            <a:r>
              <a:rPr lang="en-US" baseline="30000" dirty="0" smtClean="0"/>
              <a:t>nd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Continuous scales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Interval scale</a:t>
            </a:r>
          </a:p>
          <a:p>
            <a:pPr lvl="1"/>
            <a:r>
              <a:rPr lang="en-US" dirty="0" smtClean="0"/>
              <a:t>Scale divided evenly into points</a:t>
            </a:r>
          </a:p>
          <a:p>
            <a:pPr lvl="1"/>
            <a:r>
              <a:rPr lang="en-US" dirty="0" smtClean="0"/>
              <a:t>Regular distance between points on the scale</a:t>
            </a:r>
          </a:p>
          <a:p>
            <a:pPr lvl="1"/>
            <a:r>
              <a:rPr lang="en-US" dirty="0" smtClean="0"/>
              <a:t>Physically arbitrary zero point</a:t>
            </a:r>
          </a:p>
          <a:p>
            <a:pPr lvl="1"/>
            <a:r>
              <a:rPr lang="en-US" dirty="0" smtClean="0"/>
              <a:t>(Division not meaningful)</a:t>
            </a:r>
          </a:p>
          <a:p>
            <a:pPr lvl="1"/>
            <a:r>
              <a:rPr lang="en-US" dirty="0" smtClean="0"/>
              <a:t>E.g. degrees Celsius</a:t>
            </a:r>
          </a:p>
          <a:p>
            <a:r>
              <a:rPr lang="en-US" dirty="0" smtClean="0"/>
              <a:t>Ratio data</a:t>
            </a:r>
          </a:p>
          <a:p>
            <a:pPr lvl="1"/>
            <a:r>
              <a:rPr lang="en-US" dirty="0" smtClean="0"/>
              <a:t>Physically meaningful zero</a:t>
            </a:r>
          </a:p>
          <a:p>
            <a:pPr lvl="1"/>
            <a:r>
              <a:rPr lang="en-US" dirty="0" smtClean="0"/>
              <a:t>(Division meaningful)</a:t>
            </a:r>
          </a:p>
          <a:p>
            <a:pPr lvl="1"/>
            <a:r>
              <a:rPr lang="en-US" dirty="0" smtClean="0"/>
              <a:t>E.g. degrees Kelvin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 (examples)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Nominal scale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Political party</a:t>
            </a:r>
          </a:p>
          <a:p>
            <a:pPr lvl="1"/>
            <a:r>
              <a:rPr lang="en-US" dirty="0" smtClean="0"/>
              <a:t>Nationality</a:t>
            </a:r>
          </a:p>
          <a:p>
            <a:pPr lvl="1"/>
            <a:r>
              <a:rPr lang="en-US" dirty="0" smtClean="0"/>
              <a:t>Occupation</a:t>
            </a:r>
          </a:p>
          <a:p>
            <a:pPr lvl="1"/>
            <a:r>
              <a:rPr lang="en-US" dirty="0" smtClean="0"/>
              <a:t>Allele (i.e. type of gene)</a:t>
            </a:r>
          </a:p>
          <a:p>
            <a:r>
              <a:rPr lang="en-US" dirty="0" smtClean="0"/>
              <a:t>Ordinal scale</a:t>
            </a:r>
          </a:p>
          <a:p>
            <a:pPr lvl="1"/>
            <a:r>
              <a:rPr lang="en-US" dirty="0" smtClean="0"/>
              <a:t>Rank in hierarchy (e.g. work, club, tribe etc)</a:t>
            </a:r>
          </a:p>
          <a:p>
            <a:pPr lvl="1"/>
            <a:r>
              <a:rPr lang="en-US" dirty="0" smtClean="0"/>
              <a:t>Attractiveness</a:t>
            </a:r>
          </a:p>
          <a:p>
            <a:pPr lvl="1"/>
            <a:r>
              <a:rPr lang="en-US" dirty="0" smtClean="0"/>
              <a:t>Questionnaire data???</a:t>
            </a:r>
          </a:p>
          <a:p>
            <a:pPr lvl="1"/>
            <a:r>
              <a:rPr lang="en-US" dirty="0" smtClean="0"/>
              <a:t>Relative biological fitness</a:t>
            </a:r>
          </a:p>
          <a:p>
            <a:r>
              <a:rPr lang="en-US" dirty="0" smtClean="0"/>
              <a:t>Interval scale</a:t>
            </a:r>
          </a:p>
          <a:p>
            <a:pPr lvl="1"/>
            <a:r>
              <a:rPr lang="en-US" dirty="0" smtClean="0"/>
              <a:t>Consumption (e.g. goods, services, etc)</a:t>
            </a:r>
          </a:p>
          <a:p>
            <a:pPr lvl="1"/>
            <a:r>
              <a:rPr lang="en-US" dirty="0" smtClean="0"/>
              <a:t>Production</a:t>
            </a:r>
          </a:p>
          <a:p>
            <a:pPr lvl="1"/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Number of correct responses</a:t>
            </a:r>
          </a:p>
          <a:p>
            <a:pPr lvl="1"/>
            <a:r>
              <a:rPr lang="en-US" dirty="0" smtClean="0"/>
              <a:t>Questionnaire data???</a:t>
            </a:r>
          </a:p>
          <a:p>
            <a:pPr lvl="1"/>
            <a:r>
              <a:rPr lang="en-US" dirty="0" smtClean="0"/>
              <a:t>Number of births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kinds of dependent variables (examples)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Nominal scale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Political party</a:t>
            </a:r>
          </a:p>
          <a:p>
            <a:pPr lvl="1"/>
            <a:r>
              <a:rPr lang="en-US" dirty="0" smtClean="0"/>
              <a:t>Nationality</a:t>
            </a:r>
          </a:p>
          <a:p>
            <a:pPr lvl="1"/>
            <a:r>
              <a:rPr lang="en-US" dirty="0" smtClean="0"/>
              <a:t>Occupation</a:t>
            </a:r>
          </a:p>
          <a:p>
            <a:pPr lvl="1"/>
            <a:r>
              <a:rPr lang="en-US" dirty="0" smtClean="0"/>
              <a:t>Allele (i.e. type of gene)</a:t>
            </a:r>
          </a:p>
          <a:p>
            <a:r>
              <a:rPr lang="en-US" dirty="0" smtClean="0"/>
              <a:t>Ordinal scale</a:t>
            </a:r>
          </a:p>
          <a:p>
            <a:pPr lvl="1"/>
            <a:r>
              <a:rPr lang="en-US" dirty="0" smtClean="0"/>
              <a:t>Rank in hierarchy (e.g. work, club, tribe etc)</a:t>
            </a:r>
          </a:p>
          <a:p>
            <a:pPr lvl="1"/>
            <a:r>
              <a:rPr lang="en-US" dirty="0" smtClean="0"/>
              <a:t>Attractiveness</a:t>
            </a:r>
          </a:p>
          <a:p>
            <a:pPr lvl="1"/>
            <a:r>
              <a:rPr lang="en-US" dirty="0" smtClean="0"/>
              <a:t>Questionnaire data???</a:t>
            </a:r>
          </a:p>
          <a:p>
            <a:pPr lvl="1"/>
            <a:r>
              <a:rPr lang="en-US" dirty="0" smtClean="0"/>
              <a:t>Relative biological fitness</a:t>
            </a:r>
          </a:p>
          <a:p>
            <a:r>
              <a:rPr lang="en-US" dirty="0" smtClean="0"/>
              <a:t>Interval scale</a:t>
            </a:r>
          </a:p>
          <a:p>
            <a:pPr lvl="1"/>
            <a:r>
              <a:rPr lang="en-US" dirty="0" smtClean="0"/>
              <a:t>Consumption (e.g. goods, services, etc)</a:t>
            </a:r>
          </a:p>
          <a:p>
            <a:pPr lvl="1"/>
            <a:r>
              <a:rPr lang="en-US" dirty="0" smtClean="0"/>
              <a:t>Production</a:t>
            </a:r>
          </a:p>
          <a:p>
            <a:pPr lvl="1"/>
            <a:r>
              <a:rPr lang="en-US" dirty="0" smtClean="0"/>
              <a:t>Response time</a:t>
            </a:r>
          </a:p>
          <a:p>
            <a:pPr lvl="1"/>
            <a:r>
              <a:rPr lang="en-US" dirty="0" smtClean="0"/>
              <a:t>Number of correct responses</a:t>
            </a:r>
          </a:p>
          <a:p>
            <a:pPr lvl="1"/>
            <a:r>
              <a:rPr lang="en-US" dirty="0" smtClean="0"/>
              <a:t>Questionnaire data???</a:t>
            </a:r>
          </a:p>
          <a:p>
            <a:pPr lvl="1"/>
            <a:r>
              <a:rPr lang="en-US" dirty="0" smtClean="0"/>
              <a:t>Number of births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4267200"/>
            <a:ext cx="4191000" cy="18589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1600201"/>
            <a:ext cx="4191000" cy="2590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2819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kinds of statistics</a:t>
            </a:r>
            <a:endParaRPr lang="en-US" dirty="0"/>
          </a:p>
        </p:txBody>
      </p:sp>
      <p:cxnSp>
        <p:nvCxnSpPr>
          <p:cNvPr id="12" name="Shape 11"/>
          <p:cNvCxnSpPr>
            <a:stCxn id="6" idx="2"/>
            <a:endCxn id="4" idx="3"/>
          </p:cNvCxnSpPr>
          <p:nvPr/>
        </p:nvCxnSpPr>
        <p:spPr>
          <a:xfrm rot="5400000">
            <a:off x="5235674" y="3460056"/>
            <a:ext cx="1453952" cy="20193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hape 13"/>
          <p:cNvCxnSpPr>
            <a:stCxn id="6" idx="0"/>
            <a:endCxn id="5" idx="3"/>
          </p:cNvCxnSpPr>
          <p:nvPr/>
        </p:nvCxnSpPr>
        <p:spPr>
          <a:xfrm rot="16200000" flipH="1" flipV="1">
            <a:off x="5924549" y="1847850"/>
            <a:ext cx="76201" cy="2019300"/>
          </a:xfrm>
          <a:prstGeom prst="bentConnector4">
            <a:avLst>
              <a:gd name="adj1" fmla="val -299996"/>
              <a:gd name="adj2" fmla="val 6981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Kinds of dependent variables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Things to do with independent variables</a:t>
            </a:r>
          </a:p>
          <a:p>
            <a:pPr lvl="1"/>
            <a:r>
              <a:rPr lang="en-US" dirty="0" smtClean="0"/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r>
              <a:rPr lang="en-US" dirty="0" smtClean="0"/>
              <a:t> and universalism are relevant to the validity and reliability of quantitative research. </a:t>
            </a:r>
          </a:p>
          <a:p>
            <a:pPr lvl="1"/>
            <a:r>
              <a:rPr lang="en-US" dirty="0" smtClean="0"/>
              <a:t>Types of validity and reliability, and their relations to the two methodological criteria</a:t>
            </a:r>
          </a:p>
          <a:p>
            <a:pPr lvl="1"/>
            <a:r>
              <a:rPr lang="en-US" dirty="0" smtClean="0"/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what to do with independent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8288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say you want to study…….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570607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………. keep an eye out for </a:t>
            </a:r>
            <a:r>
              <a:rPr lang="en-US" b="1" i="1" dirty="0" smtClean="0">
                <a:solidFill>
                  <a:srgbClr val="FF0000"/>
                </a:solidFill>
              </a:rPr>
              <a:t>new terms </a:t>
            </a:r>
            <a:r>
              <a:rPr lang="en-US" dirty="0" smtClean="0"/>
              <a:t>that we’ll use later</a:t>
            </a:r>
            <a:endParaRPr lang="en-US" dirty="0"/>
          </a:p>
        </p:txBody>
      </p:sp>
      <p:pic>
        <p:nvPicPr>
          <p:cNvPr id="2052" name="Picture 4" descr="https://i.ytimg.com/vi/o65l1YAVaYc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2307166"/>
            <a:ext cx="5616624" cy="315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this course be like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 lot </a:t>
            </a:r>
            <a:r>
              <a:rPr lang="en-US" dirty="0" smtClean="0"/>
              <a:t>of information</a:t>
            </a:r>
          </a:p>
          <a:p>
            <a:r>
              <a:rPr lang="en-US" i="1" dirty="0" smtClean="0"/>
              <a:t>A lot </a:t>
            </a:r>
            <a:r>
              <a:rPr lang="en-US" dirty="0" smtClean="0"/>
              <a:t>of collaboration</a:t>
            </a:r>
          </a:p>
          <a:p>
            <a:pPr lvl="1"/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Open group work</a:t>
            </a:r>
          </a:p>
          <a:p>
            <a:r>
              <a:rPr lang="en-US" i="1" dirty="0" smtClean="0"/>
              <a:t>A lot </a:t>
            </a:r>
            <a:r>
              <a:rPr lang="en-US" dirty="0" smtClean="0"/>
              <a:t>of basics</a:t>
            </a:r>
          </a:p>
          <a:p>
            <a:pPr lvl="1"/>
            <a:r>
              <a:rPr lang="en-US" dirty="0" smtClean="0"/>
              <a:t>Concepts build on one another – progressive</a:t>
            </a:r>
          </a:p>
          <a:p>
            <a:pPr lvl="1"/>
            <a:r>
              <a:rPr lang="en-US" dirty="0" smtClean="0"/>
              <a:t>3 methods courses worth of content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Not much time</a:t>
            </a:r>
          </a:p>
          <a:p>
            <a:r>
              <a:rPr lang="en-US" i="1" dirty="0" smtClean="0"/>
              <a:t>Not much </a:t>
            </a:r>
            <a:r>
              <a:rPr lang="en-US" dirty="0" smtClean="0"/>
              <a:t>math</a:t>
            </a:r>
          </a:p>
          <a:p>
            <a:pPr lvl="1"/>
            <a:r>
              <a:rPr lang="en-US" dirty="0" smtClean="0"/>
              <a:t>Some mathematical explanation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what to do with independent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Leave them out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Observation</a:t>
            </a:r>
          </a:p>
          <a:p>
            <a:pPr lvl="1"/>
            <a:r>
              <a:rPr lang="en-US" dirty="0" smtClean="0"/>
              <a:t>Correlate two or more dependent variables</a:t>
            </a:r>
          </a:p>
          <a:p>
            <a:pPr lvl="1"/>
            <a:r>
              <a:rPr lang="en-US" dirty="0" smtClean="0"/>
              <a:t>E.g. correlate vaccine use and autism prevalence  </a:t>
            </a:r>
          </a:p>
          <a:p>
            <a:pPr lvl="1"/>
            <a:r>
              <a:rPr lang="en-US" b="1" i="1" dirty="0" err="1" smtClean="0"/>
              <a:t>Correlational</a:t>
            </a:r>
            <a:r>
              <a:rPr lang="en-US" b="1" i="1" dirty="0" smtClean="0"/>
              <a:t> design</a:t>
            </a:r>
          </a:p>
          <a:p>
            <a:r>
              <a:rPr lang="en-US" dirty="0" smtClean="0"/>
              <a:t>Manipulate the same subjects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Experiment</a:t>
            </a:r>
          </a:p>
          <a:p>
            <a:pPr lvl="1"/>
            <a:r>
              <a:rPr lang="en-US" dirty="0" smtClean="0"/>
              <a:t>Measure the effects of vaccine use on autism prevalence</a:t>
            </a:r>
          </a:p>
          <a:p>
            <a:pPr lvl="1"/>
            <a:r>
              <a:rPr lang="en-US" dirty="0" smtClean="0"/>
              <a:t>E.g. measure autism rate, vaccinate, then measure again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Within subjects </a:t>
            </a:r>
            <a:r>
              <a:rPr lang="en-US" b="1" i="1" dirty="0" smtClean="0"/>
              <a:t>design</a:t>
            </a:r>
          </a:p>
          <a:p>
            <a:pPr lvl="1"/>
            <a:endParaRPr lang="en-US" b="1" i="1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98704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Manipulate different subjects</a:t>
            </a:r>
          </a:p>
          <a:p>
            <a:pPr lvl="1"/>
            <a:r>
              <a:rPr lang="en-US" dirty="0" smtClean="0"/>
              <a:t>E.g. vaccination group, placebo group, compare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Between subjects </a:t>
            </a:r>
            <a:r>
              <a:rPr lang="en-US" b="1" i="1" dirty="0" smtClean="0"/>
              <a:t>design</a:t>
            </a:r>
          </a:p>
          <a:p>
            <a:pPr lvl="1"/>
            <a:endParaRPr lang="en-US" dirty="0" smtClean="0"/>
          </a:p>
        </p:txBody>
      </p:sp>
      <p:pic>
        <p:nvPicPr>
          <p:cNvPr id="6" name="Picture 2" descr="http://www.pd.infn.it/~dorigo/autism_organic_foo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34" y="3284984"/>
            <a:ext cx="4428853" cy="2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3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8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Kinds of dependent variables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Things to do with independent variables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r>
              <a:rPr lang="en-US" dirty="0" smtClean="0"/>
              <a:t> and universalism are relevant to the validity and reliability of quantitative research. </a:t>
            </a:r>
          </a:p>
          <a:p>
            <a:pPr lvl="1"/>
            <a:r>
              <a:rPr lang="en-US" dirty="0" smtClean="0"/>
              <a:t>Types of validity and reliability, and their relations to the two methodological criteria</a:t>
            </a:r>
          </a:p>
          <a:p>
            <a:pPr lvl="1"/>
            <a:r>
              <a:rPr lang="en-US" dirty="0" smtClean="0"/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study</a:t>
            </a:r>
          </a:p>
          <a:p>
            <a:pPr lvl="1"/>
            <a:r>
              <a:rPr lang="en-US" dirty="0" smtClean="0"/>
              <a:t>Do lighting conditions affect productivity?</a:t>
            </a:r>
          </a:p>
          <a:p>
            <a:r>
              <a:rPr lang="en-US" dirty="0" smtClean="0"/>
              <a:t>The dependent variable</a:t>
            </a:r>
          </a:p>
          <a:p>
            <a:pPr lvl="1"/>
            <a:r>
              <a:rPr lang="en-US" dirty="0" smtClean="0"/>
              <a:t>Unit output</a:t>
            </a:r>
          </a:p>
          <a:p>
            <a:r>
              <a:rPr lang="en-US" dirty="0" smtClean="0"/>
              <a:t>The independent variable</a:t>
            </a:r>
          </a:p>
          <a:p>
            <a:pPr lvl="1"/>
            <a:r>
              <a:rPr lang="en-US" dirty="0" smtClean="0"/>
              <a:t>Lighting</a:t>
            </a:r>
          </a:p>
          <a:p>
            <a:r>
              <a:rPr lang="en-US" dirty="0" smtClean="0"/>
              <a:t>What happened</a:t>
            </a:r>
          </a:p>
          <a:p>
            <a:pPr lvl="1"/>
            <a:r>
              <a:rPr lang="en-US" dirty="0" smtClean="0"/>
              <a:t>Productivity increased during the study</a:t>
            </a:r>
          </a:p>
          <a:p>
            <a:pPr lvl="1"/>
            <a:r>
              <a:rPr lang="en-US" dirty="0" smtClean="0"/>
              <a:t>No change when implemented in the factory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76400"/>
            <a:ext cx="3505200" cy="4419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study</a:t>
            </a:r>
          </a:p>
          <a:p>
            <a:pPr lvl="1"/>
            <a:r>
              <a:rPr lang="en-US" dirty="0" smtClean="0"/>
              <a:t>Do cleaner workspaces affect productivity?</a:t>
            </a:r>
          </a:p>
          <a:p>
            <a:r>
              <a:rPr lang="en-US" dirty="0" smtClean="0"/>
              <a:t>The dependent variable</a:t>
            </a:r>
          </a:p>
          <a:p>
            <a:pPr lvl="1"/>
            <a:r>
              <a:rPr lang="en-US" dirty="0" smtClean="0"/>
              <a:t>Unit output</a:t>
            </a:r>
          </a:p>
          <a:p>
            <a:r>
              <a:rPr lang="en-US" dirty="0" smtClean="0"/>
              <a:t>The independent variable</a:t>
            </a:r>
          </a:p>
          <a:p>
            <a:pPr lvl="1"/>
            <a:r>
              <a:rPr lang="en-US" dirty="0" smtClean="0"/>
              <a:t>Cleaning frequency</a:t>
            </a:r>
          </a:p>
          <a:p>
            <a:r>
              <a:rPr lang="en-US" dirty="0" smtClean="0"/>
              <a:t>What happened</a:t>
            </a:r>
          </a:p>
          <a:p>
            <a:pPr lvl="1"/>
            <a:r>
              <a:rPr lang="en-US" dirty="0" smtClean="0"/>
              <a:t>Productivity increased during the study</a:t>
            </a:r>
          </a:p>
          <a:p>
            <a:pPr lvl="1"/>
            <a:r>
              <a:rPr lang="en-US" dirty="0" smtClean="0"/>
              <a:t>No change when implemented in the factory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76400"/>
            <a:ext cx="3505200" cy="4419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study</a:t>
            </a:r>
          </a:p>
          <a:p>
            <a:pPr lvl="1"/>
            <a:r>
              <a:rPr lang="en-US" dirty="0" smtClean="0"/>
              <a:t>Do longer breaks affect productivity?</a:t>
            </a:r>
          </a:p>
          <a:p>
            <a:r>
              <a:rPr lang="en-US" dirty="0" smtClean="0"/>
              <a:t>The dependent variable</a:t>
            </a:r>
          </a:p>
          <a:p>
            <a:pPr lvl="1"/>
            <a:r>
              <a:rPr lang="en-US" dirty="0" smtClean="0"/>
              <a:t>Unit output</a:t>
            </a:r>
          </a:p>
          <a:p>
            <a:r>
              <a:rPr lang="en-US" dirty="0" smtClean="0"/>
              <a:t>The independent variable</a:t>
            </a:r>
          </a:p>
          <a:p>
            <a:pPr lvl="1"/>
            <a:r>
              <a:rPr lang="en-US" dirty="0" smtClean="0"/>
              <a:t>Break duration</a:t>
            </a:r>
          </a:p>
          <a:p>
            <a:r>
              <a:rPr lang="en-US" dirty="0" smtClean="0"/>
              <a:t>What happened</a:t>
            </a:r>
          </a:p>
          <a:p>
            <a:pPr lvl="1"/>
            <a:r>
              <a:rPr lang="en-US" dirty="0" smtClean="0"/>
              <a:t>Productivity increased during the study</a:t>
            </a:r>
          </a:p>
          <a:p>
            <a:pPr lvl="1"/>
            <a:r>
              <a:rPr lang="en-US" dirty="0" smtClean="0"/>
              <a:t>No change when implemented in the factory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76400"/>
            <a:ext cx="3505200" cy="4419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95102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Workers in the study got management’s attention!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953000" y="61076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The “Hawthorne effect”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651605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Attention “confounded” (i.e. confused) the IV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6" grpId="0"/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Always a problem</a:t>
            </a:r>
          </a:p>
          <a:p>
            <a:pPr lvl="1"/>
            <a:r>
              <a:rPr lang="en-US" dirty="0" smtClean="0"/>
              <a:t>Intervening variables</a:t>
            </a:r>
          </a:p>
          <a:p>
            <a:pPr lvl="2"/>
            <a:r>
              <a:rPr lang="en-US" dirty="0" smtClean="0"/>
              <a:t>Confounding Variable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Independent Variable 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Dependent Variable</a:t>
            </a:r>
          </a:p>
          <a:p>
            <a:pPr lvl="2"/>
            <a:r>
              <a:rPr lang="en-US" dirty="0" smtClean="0">
                <a:sym typeface="Wingdings"/>
              </a:rPr>
              <a:t>Smoking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ashtrays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lung cancer</a:t>
            </a:r>
          </a:p>
          <a:p>
            <a:pPr lvl="2"/>
            <a:r>
              <a:rPr lang="en-US" dirty="0" smtClean="0">
                <a:sym typeface="Wingdings"/>
              </a:rPr>
              <a:t>Hawthorne effect: managers care  study IV  increased productivity</a:t>
            </a:r>
            <a:endParaRPr lang="en-US" dirty="0" smtClean="0"/>
          </a:p>
          <a:p>
            <a:pPr lvl="1"/>
            <a:r>
              <a:rPr lang="en-US" dirty="0" smtClean="0"/>
              <a:t>Demand characteristics</a:t>
            </a:r>
          </a:p>
          <a:p>
            <a:pPr lvl="2"/>
            <a:r>
              <a:rPr lang="en-US" dirty="0" smtClean="0"/>
              <a:t>Hawthorne effect (the other interpretation)</a:t>
            </a:r>
          </a:p>
          <a:p>
            <a:pPr lvl="3"/>
            <a:r>
              <a:rPr lang="en-US" dirty="0" smtClean="0"/>
              <a:t>People want to help in the experiment</a:t>
            </a:r>
          </a:p>
          <a:p>
            <a:pPr lvl="2"/>
            <a:r>
              <a:rPr lang="en-US" dirty="0" smtClean="0"/>
              <a:t>Placebo effect</a:t>
            </a:r>
          </a:p>
          <a:p>
            <a:pPr lvl="3"/>
            <a:r>
              <a:rPr lang="en-US" dirty="0" smtClean="0"/>
              <a:t>People believe the experiment will work</a:t>
            </a:r>
          </a:p>
          <a:p>
            <a:pPr lvl="2"/>
            <a:r>
              <a:rPr lang="en-US" dirty="0" smtClean="0"/>
              <a:t>People want to look good</a:t>
            </a:r>
          </a:p>
          <a:p>
            <a:pPr lvl="1"/>
            <a:r>
              <a:rPr lang="en-US" dirty="0" smtClean="0"/>
              <a:t>Differential mortality</a:t>
            </a:r>
          </a:p>
          <a:p>
            <a:pPr lvl="2"/>
            <a:r>
              <a:rPr lang="en-US" dirty="0" smtClean="0"/>
              <a:t>Types of participant might just drop out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Within subjects</a:t>
            </a:r>
            <a:r>
              <a:rPr lang="en-US" dirty="0" smtClean="0"/>
              <a:t> problems – time effects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Practice </a:t>
            </a:r>
            <a:endParaRPr lang="en-US" dirty="0"/>
          </a:p>
          <a:p>
            <a:pPr lvl="1"/>
            <a:r>
              <a:rPr lang="en-US" dirty="0" smtClean="0"/>
              <a:t>If you do something twice you get better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E.g. Christchurch earthquake</a:t>
            </a:r>
          </a:p>
          <a:p>
            <a:r>
              <a:rPr lang="en-US" dirty="0" smtClean="0"/>
              <a:t>Regression to the mean</a:t>
            </a:r>
          </a:p>
          <a:p>
            <a:pPr lvl="1"/>
            <a:r>
              <a:rPr lang="en-US" dirty="0" smtClean="0"/>
              <a:t>Extreme scores might be random blips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Maturation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People change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Age and political </a:t>
            </a:r>
            <a:r>
              <a:rPr lang="en-US" dirty="0" smtClean="0">
                <a:solidFill>
                  <a:schemeClr val="bg1"/>
                </a:solidFill>
              </a:rPr>
              <a:t>preference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 income increases over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Regression toward the mean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the following….</a:t>
            </a:r>
          </a:p>
          <a:p>
            <a:pPr lvl="1"/>
            <a:r>
              <a:rPr lang="en-US" dirty="0" smtClean="0"/>
              <a:t>One year there is a significant increase in crime</a:t>
            </a:r>
          </a:p>
          <a:p>
            <a:pPr lvl="1"/>
            <a:r>
              <a:rPr lang="en-US" dirty="0" smtClean="0"/>
              <a:t>The Mayor pledges more money to fight crime</a:t>
            </a:r>
          </a:p>
          <a:p>
            <a:pPr lvl="1"/>
            <a:r>
              <a:rPr lang="en-US" dirty="0" smtClean="0"/>
              <a:t>Crime decreases the following year</a:t>
            </a:r>
          </a:p>
          <a:p>
            <a:pPr lvl="1"/>
            <a:r>
              <a:rPr lang="en-US" dirty="0" smtClean="0"/>
              <a:t>Is the Mayor responsible?</a:t>
            </a:r>
          </a:p>
          <a:p>
            <a:pPr lvl="1"/>
            <a:r>
              <a:rPr lang="en-US" dirty="0" smtClean="0"/>
              <a:t>Not necessarily…</a:t>
            </a:r>
          </a:p>
        </p:txBody>
      </p:sp>
    </p:spTree>
    <p:extLst>
      <p:ext uri="{BB962C8B-B14F-4D97-AF65-F5344CB8AC3E}">
        <p14:creationId xmlns:p14="http://schemas.microsoft.com/office/powerpoint/2010/main" val="122085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Odessa, Texas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752600"/>
            <a:ext cx="7277100" cy="5029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267200" y="3276600"/>
            <a:ext cx="2209800" cy="1219200"/>
          </a:xfrm>
          <a:prstGeom prst="roundRect">
            <a:avLst/>
          </a:prstGeom>
          <a:solidFill>
            <a:srgbClr val="FFFF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623719" y="1661319"/>
            <a:ext cx="1858962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1400" y="990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Statistical fluctuation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toward the mean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Extreme measurements tend to be followed by measurements that are closer to the population average</a:t>
            </a:r>
          </a:p>
          <a:p>
            <a:pPr lvl="1"/>
            <a:r>
              <a:rPr lang="en-US" dirty="0" smtClean="0"/>
              <a:t>All else being equal: big increases are usually followed by big decreases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29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assumptions</a:t>
            </a:r>
          </a:p>
          <a:p>
            <a:pPr lvl="1"/>
            <a:r>
              <a:rPr lang="en-US" dirty="0" smtClean="0"/>
              <a:t>Brief humanistic introduction to the logic of quantitative research</a:t>
            </a:r>
          </a:p>
          <a:p>
            <a:r>
              <a:rPr lang="en-US" dirty="0" smtClean="0"/>
              <a:t>Research design</a:t>
            </a:r>
          </a:p>
          <a:p>
            <a:pPr lvl="1"/>
            <a:r>
              <a:rPr lang="en-US" dirty="0" smtClean="0"/>
              <a:t>Logic in practice</a:t>
            </a:r>
          </a:p>
          <a:p>
            <a:r>
              <a:rPr lang="en-US" b="1" i="1" dirty="0" smtClean="0"/>
              <a:t>Lab 1 – How to approach a data set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Within subjects</a:t>
            </a:r>
            <a:r>
              <a:rPr lang="en-US" dirty="0" smtClean="0"/>
              <a:t> problems – time effects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Practice </a:t>
            </a:r>
            <a:endParaRPr lang="en-US" dirty="0"/>
          </a:p>
          <a:p>
            <a:pPr lvl="1"/>
            <a:r>
              <a:rPr lang="en-US" dirty="0" smtClean="0"/>
              <a:t>If you do something twice you get better</a:t>
            </a:r>
          </a:p>
          <a:p>
            <a:pPr lvl="1"/>
            <a:r>
              <a:rPr lang="en-US" dirty="0" smtClean="0"/>
              <a:t>E.g. IQ test</a:t>
            </a:r>
          </a:p>
          <a:p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E.g. Christchurch earthquake</a:t>
            </a:r>
          </a:p>
          <a:p>
            <a:r>
              <a:rPr lang="en-US" dirty="0" smtClean="0"/>
              <a:t>Regression to the mean</a:t>
            </a:r>
          </a:p>
          <a:p>
            <a:pPr lvl="1"/>
            <a:r>
              <a:rPr lang="en-US" dirty="0" smtClean="0"/>
              <a:t>Extreme scores might be random blips</a:t>
            </a:r>
          </a:p>
          <a:p>
            <a:r>
              <a:rPr lang="en-US" dirty="0" smtClean="0"/>
              <a:t>Maturation</a:t>
            </a:r>
          </a:p>
          <a:p>
            <a:pPr lvl="1"/>
            <a:r>
              <a:rPr lang="en-US" dirty="0" smtClean="0"/>
              <a:t>People change</a:t>
            </a:r>
          </a:p>
          <a:p>
            <a:pPr lvl="1"/>
            <a:r>
              <a:rPr lang="en-US" dirty="0"/>
              <a:t>Age and political </a:t>
            </a:r>
            <a:r>
              <a:rPr lang="en-US" dirty="0" smtClean="0"/>
              <a:t>preference</a:t>
            </a:r>
          </a:p>
          <a:p>
            <a:pPr lvl="1"/>
            <a:r>
              <a:rPr lang="en-US" dirty="0" smtClean="0"/>
              <a:t>E.g. income increases over time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Between subjects </a:t>
            </a:r>
            <a:r>
              <a:rPr lang="en-US" dirty="0" smtClean="0"/>
              <a:t>problems – pre-existing differences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Pre-existing differences</a:t>
            </a:r>
          </a:p>
          <a:p>
            <a:pPr lvl="1"/>
            <a:r>
              <a:rPr lang="en-US" dirty="0" smtClean="0"/>
              <a:t>Special case of intervening variable</a:t>
            </a:r>
          </a:p>
          <a:p>
            <a:pPr lvl="1"/>
            <a:r>
              <a:rPr lang="en-US" dirty="0" smtClean="0"/>
              <a:t>Independent variable highly correlated with something irrelevant to question</a:t>
            </a:r>
          </a:p>
          <a:p>
            <a:pPr lvl="1"/>
            <a:r>
              <a:rPr lang="en-US" dirty="0" smtClean="0">
                <a:sym typeface="Wingdings"/>
              </a:rPr>
              <a:t>E.g.: Stimulant use in ADHD research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/>
              <a:t>Between subjects studies </a:t>
            </a:r>
            <a:r>
              <a:rPr lang="en-US" i="1" dirty="0" smtClean="0"/>
              <a:t>always</a:t>
            </a:r>
            <a:r>
              <a:rPr lang="en-US" dirty="0" smtClean="0"/>
              <a:t> have this risk</a:t>
            </a:r>
          </a:p>
          <a:p>
            <a:pPr lvl="1"/>
            <a:r>
              <a:rPr lang="en-US" dirty="0" smtClean="0"/>
              <a:t>More random differences than just the independent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build="p"/>
      <p:bldP spid="9" grpId="0" build="p"/>
      <p:bldP spid="1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Functional analysis: dealing with confounding variables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Control group/session</a:t>
            </a:r>
          </a:p>
          <a:p>
            <a:pPr lvl="1"/>
            <a:r>
              <a:rPr lang="en-US" dirty="0" smtClean="0"/>
              <a:t>Only difference is what you test</a:t>
            </a:r>
          </a:p>
          <a:p>
            <a:pPr lvl="1"/>
            <a:r>
              <a:rPr lang="en-US" dirty="0" smtClean="0"/>
              <a:t>ADHD example: test another population who are prescribed stimulants</a:t>
            </a:r>
          </a:p>
          <a:p>
            <a:pPr lvl="1"/>
            <a:r>
              <a:rPr lang="en-US" dirty="0" smtClean="0"/>
              <a:t>Helps fix </a:t>
            </a:r>
          </a:p>
          <a:p>
            <a:pPr lvl="2"/>
            <a:r>
              <a:rPr lang="en-US" dirty="0" smtClean="0"/>
              <a:t>Demand characteristics</a:t>
            </a:r>
          </a:p>
          <a:p>
            <a:pPr lvl="2"/>
            <a:r>
              <a:rPr lang="en-US" dirty="0" smtClean="0"/>
              <a:t>Intervening variables</a:t>
            </a:r>
          </a:p>
          <a:p>
            <a:r>
              <a:rPr lang="en-US" dirty="0" smtClean="0"/>
              <a:t>Pseudo-</a:t>
            </a:r>
            <a:r>
              <a:rPr lang="en-US" dirty="0" err="1" smtClean="0"/>
              <a:t>randomise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“Any variable you can’t control, </a:t>
            </a:r>
            <a:r>
              <a:rPr lang="en-US" dirty="0" err="1" smtClean="0">
                <a:solidFill>
                  <a:srgbClr val="000000"/>
                </a:solidFill>
              </a:rPr>
              <a:t>randomise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</a:p>
          <a:p>
            <a:pPr lvl="2"/>
            <a:r>
              <a:rPr lang="en-US" dirty="0" smtClean="0"/>
              <a:t>Be sure to evenly distribute properties</a:t>
            </a:r>
          </a:p>
          <a:p>
            <a:pPr lvl="1"/>
            <a:r>
              <a:rPr lang="en-US" dirty="0" smtClean="0"/>
              <a:t>Helps fix</a:t>
            </a:r>
          </a:p>
          <a:p>
            <a:pPr lvl="2"/>
            <a:r>
              <a:rPr lang="en-US" dirty="0" smtClean="0"/>
              <a:t>Intervening variables</a:t>
            </a:r>
          </a:p>
          <a:p>
            <a:pPr lvl="2"/>
            <a:r>
              <a:rPr lang="en-US" dirty="0" smtClean="0"/>
              <a:t>Time effects</a:t>
            </a:r>
          </a:p>
          <a:p>
            <a:pPr lvl="2"/>
            <a:r>
              <a:rPr lang="en-US" dirty="0" smtClean="0"/>
              <a:t>Pre-existing differences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Measure co-variates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reat possible intervening variables as dependent variables</a:t>
            </a:r>
          </a:p>
          <a:p>
            <a:pPr lvl="1"/>
            <a:r>
              <a:rPr lang="en-US" dirty="0" smtClean="0"/>
              <a:t>Correlate with dependent variable</a:t>
            </a:r>
          </a:p>
          <a:p>
            <a:pPr lvl="1"/>
            <a:r>
              <a:rPr lang="en-US" dirty="0" smtClean="0"/>
              <a:t>Measure effect of treatment “over and above” intervening variable</a:t>
            </a:r>
          </a:p>
          <a:p>
            <a:pPr lvl="1"/>
            <a:r>
              <a:rPr lang="en-US" dirty="0" smtClean="0"/>
              <a:t>E.g. do ashtrays cause cancer: how does number of cigarettes per day co-vary with ashtrays and cancer?</a:t>
            </a:r>
          </a:p>
          <a:p>
            <a:pPr lvl="1"/>
            <a:r>
              <a:rPr lang="en-US" dirty="0" smtClean="0"/>
              <a:t>Helps fix</a:t>
            </a:r>
          </a:p>
          <a:p>
            <a:pPr lvl="2"/>
            <a:r>
              <a:rPr lang="en-US" dirty="0" smtClean="0"/>
              <a:t>Pre-existing differences</a:t>
            </a:r>
          </a:p>
          <a:p>
            <a:pPr lvl="2"/>
            <a:r>
              <a:rPr lang="en-US" dirty="0" smtClean="0"/>
              <a:t>Intervening variables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Control condition</a:t>
            </a:r>
          </a:p>
          <a:p>
            <a:pPr lvl="1"/>
            <a:r>
              <a:rPr lang="en-US" dirty="0" smtClean="0"/>
              <a:t>Demand characteristics</a:t>
            </a:r>
          </a:p>
          <a:p>
            <a:pPr lvl="1"/>
            <a:r>
              <a:rPr lang="en-US" dirty="0" smtClean="0"/>
              <a:t>Intervening variables</a:t>
            </a:r>
          </a:p>
          <a:p>
            <a:r>
              <a:rPr lang="en-US" dirty="0" smtClean="0"/>
              <a:t>Pseudo-</a:t>
            </a:r>
            <a:r>
              <a:rPr lang="en-US" dirty="0" err="1" smtClean="0"/>
              <a:t>randomisation</a:t>
            </a:r>
            <a:endParaRPr lang="en-US" dirty="0" smtClean="0"/>
          </a:p>
          <a:p>
            <a:pPr lvl="1"/>
            <a:r>
              <a:rPr lang="en-US" dirty="0" smtClean="0"/>
              <a:t>Time effects</a:t>
            </a:r>
          </a:p>
          <a:p>
            <a:pPr lvl="1"/>
            <a:r>
              <a:rPr lang="en-US" dirty="0" smtClean="0"/>
              <a:t>Intervening variables</a:t>
            </a:r>
          </a:p>
          <a:p>
            <a:pPr lvl="1"/>
            <a:r>
              <a:rPr lang="en-US" dirty="0" smtClean="0"/>
              <a:t>Pre-existing differences</a:t>
            </a:r>
          </a:p>
          <a:p>
            <a:r>
              <a:rPr lang="en-US" dirty="0" smtClean="0"/>
              <a:t>Covariance</a:t>
            </a:r>
          </a:p>
          <a:p>
            <a:pPr lvl="1"/>
            <a:r>
              <a:rPr lang="en-US" dirty="0" smtClean="0"/>
              <a:t>Intervening variables</a:t>
            </a:r>
          </a:p>
          <a:p>
            <a:pPr lvl="1"/>
            <a:r>
              <a:rPr lang="en-US" dirty="0" smtClean="0"/>
              <a:t>Pre-existing differences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Kinds of dependent variables</a:t>
            </a:r>
          </a:p>
          <a:p>
            <a:pPr lvl="1"/>
            <a:r>
              <a:rPr lang="en-US" dirty="0" smtClean="0"/>
              <a:t>Things to do with independent variables</a:t>
            </a:r>
          </a:p>
          <a:p>
            <a:pPr lvl="1"/>
            <a:r>
              <a:rPr lang="en-US" dirty="0" smtClean="0"/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r>
              <a:rPr lang="en-US" dirty="0" smtClean="0"/>
              <a:t> and universalism are relevant to the validity and reliability of quantitative research.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Types of validity and reliability, and their relations to the two methodological criteria</a:t>
            </a:r>
          </a:p>
          <a:p>
            <a:pPr lvl="1"/>
            <a:r>
              <a:rPr lang="en-US" dirty="0" smtClean="0"/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If….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operationally define a concept that cannot be quantified, in terms a variable than can be quantified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 smtClean="0"/>
              <a:t>our operational definition sufficiently captures the relevant aspects of the concept we are trying to measure  </a:t>
            </a:r>
          </a:p>
          <a:p>
            <a:r>
              <a:rPr lang="en-US" dirty="0" smtClean="0"/>
              <a:t>Then….</a:t>
            </a:r>
          </a:p>
          <a:p>
            <a:pPr lvl="1"/>
            <a:r>
              <a:rPr lang="en-US" dirty="0" smtClean="0"/>
              <a:t>What we learn about the variable can be inferred to hold for the concept 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 smtClean="0"/>
              <a:t>Our functional analysis has meaning in the real world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Universalism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If….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cientific method is the best model of knowledge</a:t>
            </a:r>
          </a:p>
          <a:p>
            <a:r>
              <a:rPr lang="en-US" dirty="0" smtClean="0"/>
              <a:t>And….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have applied it correctly when conducting research</a:t>
            </a:r>
          </a:p>
          <a:p>
            <a:r>
              <a:rPr lang="en-US" dirty="0" smtClean="0"/>
              <a:t>Then….</a:t>
            </a:r>
          </a:p>
          <a:p>
            <a:pPr lvl="1"/>
            <a:r>
              <a:rPr lang="en-GB" dirty="0"/>
              <a:t>what we learn during an experiment about a sample of behaviours from a sample of people can be universalised to the</a:t>
            </a:r>
            <a:r>
              <a:rPr lang="en-GB" dirty="0" smtClean="0"/>
              <a:t> behaviour </a:t>
            </a:r>
            <a:r>
              <a:rPr lang="en-GB" dirty="0"/>
              <a:t>of people in the </a:t>
            </a:r>
            <a:r>
              <a:rPr lang="en-GB" dirty="0" smtClean="0"/>
              <a:t>population the sample comes from</a:t>
            </a:r>
          </a:p>
          <a:p>
            <a:r>
              <a:rPr lang="en-US" dirty="0" smtClean="0"/>
              <a:t>And....</a:t>
            </a:r>
          </a:p>
          <a:p>
            <a:pPr lvl="1"/>
            <a:r>
              <a:rPr lang="en-US" dirty="0" smtClean="0"/>
              <a:t>Our findings have meaning in the real world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these constrain an experiment’s</a:t>
            </a:r>
          </a:p>
          <a:p>
            <a:pPr lvl="1"/>
            <a:r>
              <a:rPr lang="en-US" dirty="0" smtClean="0"/>
              <a:t>Internal validity</a:t>
            </a:r>
          </a:p>
          <a:p>
            <a:pPr lvl="2"/>
            <a:r>
              <a:rPr lang="en-US" dirty="0" smtClean="0"/>
              <a:t>Construct/content</a:t>
            </a:r>
          </a:p>
          <a:p>
            <a:pPr lvl="2"/>
            <a:r>
              <a:rPr lang="en-US" dirty="0" smtClean="0"/>
              <a:t>Criterion</a:t>
            </a:r>
          </a:p>
          <a:p>
            <a:pPr lvl="1"/>
            <a:r>
              <a:rPr lang="en-US" dirty="0" smtClean="0"/>
              <a:t>External validity</a:t>
            </a:r>
          </a:p>
          <a:p>
            <a:pPr lvl="1"/>
            <a:r>
              <a:rPr lang="en-US" dirty="0" smtClean="0"/>
              <a:t>Reliability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Construct/content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the construct and the operational definition of it?</a:t>
            </a:r>
          </a:p>
          <a:p>
            <a:pPr lvl="1"/>
            <a:r>
              <a:rPr lang="en-US" dirty="0" smtClean="0"/>
              <a:t>Does the operational definition </a:t>
            </a:r>
            <a:r>
              <a:rPr lang="en-US" dirty="0" smtClean="0">
                <a:solidFill>
                  <a:srgbClr val="FF0000"/>
                </a:solidFill>
              </a:rPr>
              <a:t>represent </a:t>
            </a:r>
            <a:r>
              <a:rPr lang="en-US" dirty="0" smtClean="0"/>
              <a:t>the concept being studied?</a:t>
            </a:r>
          </a:p>
          <a:p>
            <a:pPr lvl="1"/>
            <a:r>
              <a:rPr lang="en-US" dirty="0" smtClean="0"/>
              <a:t>Is the operational definition any good?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rri Kurri, NSW rated among best places in Australia to find love(2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199" y="1124744"/>
            <a:ext cx="64007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Construct/content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Relationship between the construct and the operational definition of it?</a:t>
            </a:r>
          </a:p>
          <a:p>
            <a:pPr lvl="1"/>
            <a:r>
              <a:rPr lang="en-US" dirty="0" smtClean="0"/>
              <a:t>Does the operational definition </a:t>
            </a:r>
            <a:r>
              <a:rPr lang="en-US" dirty="0" smtClean="0">
                <a:solidFill>
                  <a:srgbClr val="FF0000"/>
                </a:solidFill>
              </a:rPr>
              <a:t>represent </a:t>
            </a:r>
            <a:r>
              <a:rPr lang="en-US" dirty="0" smtClean="0"/>
              <a:t>the concept being studied?</a:t>
            </a:r>
          </a:p>
          <a:p>
            <a:pPr lvl="1"/>
            <a:r>
              <a:rPr lang="en-US" dirty="0" smtClean="0"/>
              <a:t>Is the operational definition any good?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Examples – which measure has better construct validity?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Quality of a city’s singles market</a:t>
            </a:r>
          </a:p>
          <a:p>
            <a:pPr lvl="1"/>
            <a:r>
              <a:rPr lang="en-US" dirty="0"/>
              <a:t>1) Average income of singles</a:t>
            </a:r>
          </a:p>
          <a:p>
            <a:pPr lvl="1"/>
            <a:r>
              <a:rPr lang="en-US" dirty="0"/>
              <a:t>2) Number of single people  </a:t>
            </a:r>
            <a:endParaRPr lang="en-US" dirty="0" smtClean="0"/>
          </a:p>
          <a:p>
            <a:r>
              <a:rPr lang="en-US" dirty="0" smtClean="0"/>
              <a:t>Gender equality in </a:t>
            </a:r>
            <a:r>
              <a:rPr lang="en-US" dirty="0" err="1" smtClean="0"/>
              <a:t>labour</a:t>
            </a:r>
            <a:r>
              <a:rPr lang="en-US" dirty="0" smtClean="0"/>
              <a:t> market</a:t>
            </a:r>
          </a:p>
          <a:p>
            <a:pPr lvl="1"/>
            <a:r>
              <a:rPr lang="en-US" dirty="0" smtClean="0"/>
              <a:t>1) Relative income between genders</a:t>
            </a:r>
          </a:p>
          <a:p>
            <a:pPr lvl="1"/>
            <a:r>
              <a:rPr lang="en-US" dirty="0" smtClean="0"/>
              <a:t>2) % exec. positions between genders</a:t>
            </a:r>
          </a:p>
          <a:p>
            <a:r>
              <a:rPr lang="en-US" dirty="0" smtClean="0"/>
              <a:t>Ecological </a:t>
            </a:r>
            <a:r>
              <a:rPr lang="en-US" dirty="0" err="1" smtClean="0"/>
              <a:t>behaviour</a:t>
            </a:r>
            <a:endParaRPr lang="en-US" dirty="0" smtClean="0"/>
          </a:p>
          <a:p>
            <a:pPr lvl="1"/>
            <a:r>
              <a:rPr lang="en-US" dirty="0" smtClean="0"/>
              <a:t>1) Average engine capacity of cars</a:t>
            </a:r>
          </a:p>
          <a:p>
            <a:pPr lvl="1"/>
            <a:r>
              <a:rPr lang="en-US" dirty="0" smtClean="0"/>
              <a:t>2) Frequency of public transport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Criterion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well does your specific measurement </a:t>
            </a:r>
            <a:r>
              <a:rPr lang="en-US" i="1" dirty="0" smtClean="0">
                <a:solidFill>
                  <a:srgbClr val="FF0000"/>
                </a:solidFill>
              </a:rPr>
              <a:t>capture</a:t>
            </a:r>
            <a:r>
              <a:rPr lang="en-US" dirty="0" smtClean="0"/>
              <a:t> the outcome you want it to?</a:t>
            </a:r>
          </a:p>
          <a:p>
            <a:pPr lvl="1"/>
            <a:r>
              <a:rPr lang="en-US" dirty="0" smtClean="0"/>
              <a:t>Are you really measuring what you think you are measuring?</a:t>
            </a:r>
          </a:p>
          <a:p>
            <a:pPr lvl="1"/>
            <a:r>
              <a:rPr lang="en-US" dirty="0" smtClean="0"/>
              <a:t>Does your </a:t>
            </a:r>
            <a:r>
              <a:rPr lang="en-US" dirty="0" err="1" smtClean="0"/>
              <a:t>measurment</a:t>
            </a:r>
            <a:r>
              <a:rPr lang="en-US" dirty="0" smtClean="0"/>
              <a:t> predict relevant outcomes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SATs and first year GPA</a:t>
            </a:r>
          </a:p>
          <a:p>
            <a:r>
              <a:rPr lang="en-US" dirty="0" smtClean="0"/>
              <a:t>IQ scores and school performance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Philosophical assumptions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Brief humanistic introduction to the history/logic of quantitative research</a:t>
            </a:r>
          </a:p>
          <a:p>
            <a:r>
              <a:rPr lang="en-US" dirty="0" smtClean="0"/>
              <a:t>Research design</a:t>
            </a:r>
          </a:p>
          <a:p>
            <a:pPr lvl="1"/>
            <a:r>
              <a:rPr lang="en-US" dirty="0" smtClean="0"/>
              <a:t>Logic in practice</a:t>
            </a:r>
          </a:p>
          <a:p>
            <a:r>
              <a:rPr lang="en-US" b="1" i="1" dirty="0" smtClean="0"/>
              <a:t>Lab 1 – How to approach a data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External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well do the results of your quantitative study </a:t>
            </a:r>
            <a:r>
              <a:rPr lang="en-US" dirty="0" err="1" smtClean="0"/>
              <a:t>generalise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Can you infer that what you have learned about the sub-group of people you studied (“</a:t>
            </a:r>
            <a:r>
              <a:rPr lang="en-US" b="1" i="1" dirty="0" smtClean="0">
                <a:solidFill>
                  <a:srgbClr val="FF0000"/>
                </a:solidFill>
              </a:rPr>
              <a:t>the sample</a:t>
            </a:r>
            <a:r>
              <a:rPr lang="en-US" dirty="0" smtClean="0"/>
              <a:t>”) applies to the group of people you’re interested in (“</a:t>
            </a:r>
            <a:r>
              <a:rPr lang="en-US" b="1" i="1" dirty="0" smtClean="0">
                <a:solidFill>
                  <a:srgbClr val="FF0000"/>
                </a:solidFill>
              </a:rPr>
              <a:t>the population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Study 70 Danes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all Danes</a:t>
            </a:r>
            <a:endParaRPr lang="en-US" dirty="0" smtClean="0"/>
          </a:p>
          <a:p>
            <a:pPr lvl="2"/>
            <a:r>
              <a:rPr lang="en-US" dirty="0" smtClean="0"/>
              <a:t>Study 70 Women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all women</a:t>
            </a:r>
            <a:endParaRPr lang="en-US" dirty="0" smtClean="0"/>
          </a:p>
          <a:p>
            <a:pPr lvl="2"/>
            <a:r>
              <a:rPr lang="en-US" dirty="0" smtClean="0"/>
              <a:t>Truck drivers</a:t>
            </a:r>
          </a:p>
          <a:p>
            <a:pPr lvl="2"/>
            <a:r>
              <a:rPr lang="en-US" dirty="0" smtClean="0"/>
              <a:t>Humans</a:t>
            </a:r>
          </a:p>
          <a:p>
            <a:pPr lvl="2"/>
            <a:r>
              <a:rPr lang="en-US" dirty="0" smtClean="0"/>
              <a:t>Primates</a:t>
            </a:r>
          </a:p>
          <a:p>
            <a:pPr lvl="2"/>
            <a:r>
              <a:rPr lang="en-US" dirty="0" smtClean="0"/>
              <a:t>Etc.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– 1948 US election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874915"/>
            <a:ext cx="4041775" cy="2251247"/>
          </a:xfrm>
        </p:spPr>
        <p:txBody>
          <a:bodyPr>
            <a:normAutofit/>
          </a:bodyPr>
          <a:lstStyle/>
          <a:p>
            <a:r>
              <a:rPr lang="en-US" dirty="0" smtClean="0"/>
              <a:t>Polls showed Dewey to win by a landslide</a:t>
            </a:r>
          </a:p>
          <a:p>
            <a:r>
              <a:rPr lang="en-US" dirty="0" smtClean="0"/>
              <a:t>Chicago Tribune pre-prepared headline “Dewey defeats Truman”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174875"/>
            <a:ext cx="1295399" cy="166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82" y="2174876"/>
            <a:ext cx="1329318" cy="1665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282700"/>
            <a:ext cx="6502400" cy="504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External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well do the results of your quantitative study </a:t>
            </a:r>
            <a:r>
              <a:rPr lang="en-US" dirty="0" err="1" smtClean="0"/>
              <a:t>generalise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Can you infer that what you have learned about the sub-group of people you studied (“</a:t>
            </a:r>
            <a:r>
              <a:rPr lang="en-US" b="1" i="1" dirty="0" smtClean="0">
                <a:solidFill>
                  <a:srgbClr val="FF0000"/>
                </a:solidFill>
              </a:rPr>
              <a:t>the sample</a:t>
            </a:r>
            <a:r>
              <a:rPr lang="en-US" dirty="0" smtClean="0"/>
              <a:t>”) applies to the group of people you’re interested in (“</a:t>
            </a:r>
            <a:r>
              <a:rPr lang="en-US" b="1" i="1" dirty="0" smtClean="0">
                <a:solidFill>
                  <a:srgbClr val="FF0000"/>
                </a:solidFill>
              </a:rPr>
              <a:t>the population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Study 70 Danes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all Danes</a:t>
            </a:r>
            <a:endParaRPr lang="en-US" dirty="0" smtClean="0"/>
          </a:p>
          <a:p>
            <a:pPr lvl="2"/>
            <a:r>
              <a:rPr lang="en-US" dirty="0" smtClean="0"/>
              <a:t>Study 70 Women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all women</a:t>
            </a:r>
            <a:endParaRPr lang="en-US" dirty="0" smtClean="0"/>
          </a:p>
          <a:p>
            <a:pPr lvl="2"/>
            <a:r>
              <a:rPr lang="en-US" dirty="0" smtClean="0"/>
              <a:t>Truck drivers</a:t>
            </a:r>
          </a:p>
          <a:p>
            <a:pPr lvl="2"/>
            <a:r>
              <a:rPr lang="en-US" dirty="0" smtClean="0"/>
              <a:t>Humans</a:t>
            </a:r>
          </a:p>
          <a:p>
            <a:pPr lvl="2"/>
            <a:r>
              <a:rPr lang="en-US" dirty="0" smtClean="0"/>
              <a:t>Primates</a:t>
            </a:r>
          </a:p>
          <a:p>
            <a:pPr lvl="2"/>
            <a:r>
              <a:rPr lang="en-US" dirty="0" smtClean="0"/>
              <a:t>Etc.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went wrong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Polls were conducted by phone</a:t>
            </a:r>
          </a:p>
          <a:p>
            <a:r>
              <a:rPr lang="en-US" dirty="0" smtClean="0"/>
              <a:t>Only rich people had phones</a:t>
            </a:r>
          </a:p>
          <a:p>
            <a:r>
              <a:rPr lang="en-US" dirty="0" smtClean="0"/>
              <a:t>Poor people voted for Truman</a:t>
            </a:r>
          </a:p>
          <a:p>
            <a:r>
              <a:rPr lang="en-US" dirty="0" smtClean="0"/>
              <a:t>Sample did not represent population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Pre-existing difference </a:t>
            </a:r>
            <a:r>
              <a:rPr lang="en-US" dirty="0" smtClean="0"/>
              <a:t>confounded the poll</a:t>
            </a:r>
            <a:endParaRPr 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your experiment produce the same results under the same conditions?</a:t>
            </a:r>
          </a:p>
          <a:p>
            <a:pPr lvl="1"/>
            <a:r>
              <a:rPr lang="en-US" dirty="0" smtClean="0"/>
              <a:t>Can you depend on your dependant variable?</a:t>
            </a:r>
          </a:p>
          <a:p>
            <a:pPr lvl="1"/>
            <a:r>
              <a:rPr lang="en-US" dirty="0" smtClean="0"/>
              <a:t>How much intrinsic noise is in your measure?</a:t>
            </a:r>
          </a:p>
          <a:p>
            <a:pPr lvl="1"/>
            <a:r>
              <a:rPr lang="en-US" dirty="0" smtClean="0"/>
              <a:t>Is your measure consistent across time?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IQ tests</a:t>
            </a:r>
          </a:p>
          <a:p>
            <a:r>
              <a:rPr lang="en-US" dirty="0" smtClean="0"/>
              <a:t>Personality tests</a:t>
            </a:r>
          </a:p>
          <a:p>
            <a:r>
              <a:rPr lang="en-US" dirty="0" smtClean="0"/>
              <a:t>Political preferences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Ecological validity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Do the conditions in the experiment reflect the conditions in the real world?</a:t>
            </a:r>
          </a:p>
          <a:p>
            <a:pPr lvl="1"/>
            <a:r>
              <a:rPr lang="en-US" dirty="0" smtClean="0"/>
              <a:t>E.g. effect of commercials on buying </a:t>
            </a:r>
            <a:r>
              <a:rPr lang="en-US" dirty="0" err="1" smtClean="0"/>
              <a:t>behaviour</a:t>
            </a:r>
          </a:p>
          <a:p>
            <a:pPr lvl="1"/>
            <a:r>
              <a:rPr lang="en-US" dirty="0" smtClean="0"/>
              <a:t>Are commercials shown during a break in a </a:t>
            </a:r>
            <a:r>
              <a:rPr lang="en-US" dirty="0" err="1" smtClean="0"/>
              <a:t>tv</a:t>
            </a:r>
            <a:r>
              <a:rPr lang="en-US" dirty="0" smtClean="0"/>
              <a:t> show</a:t>
            </a:r>
          </a:p>
          <a:p>
            <a:r>
              <a:rPr lang="en-US" dirty="0" smtClean="0"/>
              <a:t>Often thought to be crucial for the </a:t>
            </a:r>
            <a:r>
              <a:rPr lang="en-US" dirty="0" err="1" smtClean="0"/>
              <a:t>generalisability</a:t>
            </a:r>
            <a:r>
              <a:rPr lang="en-US" dirty="0" smtClean="0"/>
              <a:t> of an experiment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Not = external reliability 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that’s about the relationship between samples and populations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This is about experimental conditions</a:t>
            </a:r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Importance – </a:t>
            </a:r>
            <a:r>
              <a:rPr lang="en-US" dirty="0" smtClean="0">
                <a:solidFill>
                  <a:srgbClr val="0000FF"/>
                </a:solidFill>
              </a:rPr>
              <a:t>MYPERSONAL OPINION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Not a good in itself</a:t>
            </a:r>
          </a:p>
          <a:p>
            <a:r>
              <a:rPr lang="en-US" dirty="0" smtClean="0"/>
              <a:t>Not </a:t>
            </a:r>
            <a:r>
              <a:rPr lang="en-US" b="1" i="1" dirty="0" smtClean="0"/>
              <a:t>necessary</a:t>
            </a:r>
            <a:r>
              <a:rPr lang="en-US" dirty="0" smtClean="0"/>
              <a:t> for </a:t>
            </a:r>
            <a:r>
              <a:rPr lang="en-US" dirty="0" err="1" smtClean="0"/>
              <a:t>generalisability</a:t>
            </a:r>
          </a:p>
          <a:p>
            <a:pPr lvl="1"/>
            <a:r>
              <a:rPr lang="en-US" dirty="0" smtClean="0"/>
              <a:t>All we need are internal validity, external validity, and reliability</a:t>
            </a:r>
          </a:p>
          <a:p>
            <a:r>
              <a:rPr lang="en-US" dirty="0" smtClean="0"/>
              <a:t>May be </a:t>
            </a:r>
            <a:r>
              <a:rPr lang="en-US" b="1" i="1" dirty="0" smtClean="0"/>
              <a:t>sufficient</a:t>
            </a:r>
          </a:p>
          <a:p>
            <a:pPr lvl="1"/>
            <a:r>
              <a:rPr lang="en-US" dirty="0" smtClean="0"/>
              <a:t>Only by its effect on other kinds of validity</a:t>
            </a:r>
          </a:p>
          <a:p>
            <a:r>
              <a:rPr lang="en-US" dirty="0" smtClean="0"/>
              <a:t>Not a criticism of an experiment that it is not ecologically valid</a:t>
            </a:r>
          </a:p>
          <a:p>
            <a:pPr lvl="1"/>
            <a:r>
              <a:rPr lang="en-US" dirty="0" smtClean="0"/>
              <a:t>Good heuristic for improving external and internal validity, but not an end in itself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2743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Operational definition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35052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Dependant variable </a:t>
            </a:r>
            <a:r>
              <a:rPr lang="en-US" b="1" dirty="0" smtClean="0"/>
              <a:t>measured in a </a:t>
            </a:r>
            <a:r>
              <a:rPr lang="en-US" b="1" dirty="0" smtClean="0">
                <a:solidFill>
                  <a:srgbClr val="FF0000"/>
                </a:solidFill>
              </a:rPr>
              <a:t>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48884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Population</a:t>
            </a:r>
            <a:r>
              <a:rPr lang="en-US" b="1" dirty="0" smtClean="0"/>
              <a:t> in real world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Population</a:t>
            </a:r>
            <a:r>
              <a:rPr lang="en-US" b="1" dirty="0" smtClean="0"/>
              <a:t> at relevant times</a:t>
            </a:r>
            <a:endParaRPr lang="en-US" b="1" dirty="0"/>
          </a:p>
        </p:txBody>
      </p:sp>
      <p:cxnSp>
        <p:nvCxnSpPr>
          <p:cNvPr id="20" name="Curved Connector 19"/>
          <p:cNvCxnSpPr>
            <a:stCxn id="5" idx="1"/>
            <a:endCxn id="6" idx="1"/>
          </p:cNvCxnSpPr>
          <p:nvPr/>
        </p:nvCxnSpPr>
        <p:spPr>
          <a:xfrm rot="10800000" flipV="1">
            <a:off x="5715000" y="2013466"/>
            <a:ext cx="1588" cy="1052900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7" idx="1"/>
          </p:cNvCxnSpPr>
          <p:nvPr/>
        </p:nvCxnSpPr>
        <p:spPr>
          <a:xfrm rot="10800000" flipV="1">
            <a:off x="5715000" y="3066365"/>
            <a:ext cx="1588" cy="103899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1"/>
            <a:endCxn id="8" idx="1"/>
          </p:cNvCxnSpPr>
          <p:nvPr/>
        </p:nvCxnSpPr>
        <p:spPr>
          <a:xfrm rot="10800000" flipV="1">
            <a:off x="5715000" y="4105364"/>
            <a:ext cx="1588" cy="110626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9" idx="1"/>
          </p:cNvCxnSpPr>
          <p:nvPr/>
        </p:nvCxnSpPr>
        <p:spPr>
          <a:xfrm rot="10800000" flipV="1">
            <a:off x="5715000" y="5211634"/>
            <a:ext cx="1588" cy="978932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895600" y="2297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Construct validity</a:t>
            </a:r>
            <a:endParaRPr lang="en-US" b="1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2895600" y="3440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Criterion validity</a:t>
            </a:r>
            <a:endParaRPr lang="en-US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2895600" y="4507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External validity</a:t>
            </a:r>
            <a:endParaRPr lang="en-US" b="1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2895600" y="5650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Reliability</a:t>
            </a:r>
            <a:endParaRPr lang="en-US" b="1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381000" y="2743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OPERATIONALISM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499246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UNIVERSALISM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848600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Theory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848600" y="3733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</a:t>
            </a:r>
          </a:p>
          <a:p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848600" y="586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“Reality”</a:t>
            </a:r>
            <a:endParaRPr lang="en-US" b="1" dirty="0"/>
          </a:p>
        </p:txBody>
      </p:sp>
      <p:cxnSp>
        <p:nvCxnSpPr>
          <p:cNvPr id="56" name="Straight Arrow Connector 55"/>
          <p:cNvCxnSpPr>
            <a:stCxn id="52" idx="2"/>
            <a:endCxn id="53" idx="0"/>
          </p:cNvCxnSpPr>
          <p:nvPr/>
        </p:nvCxnSpPr>
        <p:spPr>
          <a:xfrm rot="5400000">
            <a:off x="7690366" y="2965966"/>
            <a:ext cx="153566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2"/>
            <a:endCxn id="54" idx="0"/>
          </p:cNvCxnSpPr>
          <p:nvPr/>
        </p:nvCxnSpPr>
        <p:spPr>
          <a:xfrm rot="5400000">
            <a:off x="7714566" y="5123765"/>
            <a:ext cx="1487269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0" idx="3"/>
            <a:endCxn id="46" idx="1"/>
          </p:cNvCxnSpPr>
          <p:nvPr/>
        </p:nvCxnSpPr>
        <p:spPr>
          <a:xfrm flipV="1">
            <a:off x="2362200" y="2482334"/>
            <a:ext cx="533400" cy="4455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0" idx="3"/>
            <a:endCxn id="47" idx="1"/>
          </p:cNvCxnSpPr>
          <p:nvPr/>
        </p:nvCxnSpPr>
        <p:spPr>
          <a:xfrm>
            <a:off x="2362200" y="2927866"/>
            <a:ext cx="533400" cy="6974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flipV="1">
            <a:off x="2362200" y="4724400"/>
            <a:ext cx="533400" cy="584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>
            <a:off x="2362200" y="5308432"/>
            <a:ext cx="533400" cy="5589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2743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Operational definition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Dependent variable measured in a sample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48884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in real world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at relevant times</a:t>
            </a:r>
            <a:endParaRPr lang="en-US" b="1" dirty="0"/>
          </a:p>
        </p:txBody>
      </p:sp>
      <p:cxnSp>
        <p:nvCxnSpPr>
          <p:cNvPr id="20" name="Curved Connector 19"/>
          <p:cNvCxnSpPr>
            <a:stCxn id="5" idx="1"/>
            <a:endCxn id="6" idx="1"/>
          </p:cNvCxnSpPr>
          <p:nvPr/>
        </p:nvCxnSpPr>
        <p:spPr>
          <a:xfrm rot="10800000" flipV="1">
            <a:off x="3352800" y="2013466"/>
            <a:ext cx="1588" cy="1052900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7" idx="1"/>
          </p:cNvCxnSpPr>
          <p:nvPr/>
        </p:nvCxnSpPr>
        <p:spPr>
          <a:xfrm rot="10800000" flipV="1">
            <a:off x="3352800" y="3066365"/>
            <a:ext cx="1588" cy="103899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1"/>
            <a:endCxn id="8" idx="1"/>
          </p:cNvCxnSpPr>
          <p:nvPr/>
        </p:nvCxnSpPr>
        <p:spPr>
          <a:xfrm rot="10800000" flipV="1">
            <a:off x="3352800" y="4105364"/>
            <a:ext cx="1588" cy="110626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9" idx="1"/>
          </p:cNvCxnSpPr>
          <p:nvPr/>
        </p:nvCxnSpPr>
        <p:spPr>
          <a:xfrm rot="10800000" flipV="1">
            <a:off x="3352800" y="5211634"/>
            <a:ext cx="1588" cy="978932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3400" y="2297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Construct validity</a:t>
            </a:r>
            <a:endParaRPr lang="en-US" b="1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533400" y="3440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Criterion validity</a:t>
            </a:r>
            <a:endParaRPr lang="en-US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533400" y="4507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External validity</a:t>
            </a:r>
            <a:endParaRPr lang="en-US" b="1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533400" y="5650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Reliability</a:t>
            </a:r>
            <a:endParaRPr lang="en-US" b="1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5486400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Theory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486400" y="3733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</a:t>
            </a:r>
          </a:p>
          <a:p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486400" y="586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“Reality”</a:t>
            </a:r>
            <a:endParaRPr lang="en-US" b="1" dirty="0"/>
          </a:p>
        </p:txBody>
      </p:sp>
      <p:cxnSp>
        <p:nvCxnSpPr>
          <p:cNvPr id="56" name="Straight Arrow Connector 55"/>
          <p:cNvCxnSpPr>
            <a:stCxn id="52" idx="2"/>
            <a:endCxn id="53" idx="0"/>
          </p:cNvCxnSpPr>
          <p:nvPr/>
        </p:nvCxnSpPr>
        <p:spPr>
          <a:xfrm rot="5400000">
            <a:off x="5328166" y="2965966"/>
            <a:ext cx="153566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2"/>
            <a:endCxn id="54" idx="0"/>
          </p:cNvCxnSpPr>
          <p:nvPr/>
        </p:nvCxnSpPr>
        <p:spPr>
          <a:xfrm rot="5400000">
            <a:off x="5352366" y="5123765"/>
            <a:ext cx="1487269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1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5801" y="2743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Operational definition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5801" y="35052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Dependent variable measured in a sample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48884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in real world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5801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at relevant times</a:t>
            </a:r>
            <a:endParaRPr lang="en-US" b="1" dirty="0"/>
          </a:p>
        </p:txBody>
      </p:sp>
      <p:cxnSp>
        <p:nvCxnSpPr>
          <p:cNvPr id="20" name="Curved Connector 19"/>
          <p:cNvCxnSpPr>
            <a:stCxn id="5" idx="1"/>
            <a:endCxn id="6" idx="1"/>
          </p:cNvCxnSpPr>
          <p:nvPr/>
        </p:nvCxnSpPr>
        <p:spPr>
          <a:xfrm rot="10800000" flipV="1">
            <a:off x="685801" y="2013466"/>
            <a:ext cx="1588" cy="1052900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7" idx="1"/>
          </p:cNvCxnSpPr>
          <p:nvPr/>
        </p:nvCxnSpPr>
        <p:spPr>
          <a:xfrm rot="10800000" flipV="1">
            <a:off x="685801" y="3066365"/>
            <a:ext cx="1588" cy="103899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1"/>
            <a:endCxn id="8" idx="1"/>
          </p:cNvCxnSpPr>
          <p:nvPr/>
        </p:nvCxnSpPr>
        <p:spPr>
          <a:xfrm rot="10800000" flipV="1">
            <a:off x="685801" y="4105364"/>
            <a:ext cx="1588" cy="110626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9" idx="1"/>
          </p:cNvCxnSpPr>
          <p:nvPr/>
        </p:nvCxnSpPr>
        <p:spPr>
          <a:xfrm rot="10800000" flipV="1">
            <a:off x="685801" y="5211634"/>
            <a:ext cx="1588" cy="978932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9401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Theory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819401" y="3733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</a:t>
            </a:r>
          </a:p>
          <a:p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19401" y="586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“Reality”</a:t>
            </a:r>
            <a:endParaRPr lang="en-US" b="1" dirty="0"/>
          </a:p>
        </p:txBody>
      </p:sp>
      <p:cxnSp>
        <p:nvCxnSpPr>
          <p:cNvPr id="56" name="Straight Arrow Connector 55"/>
          <p:cNvCxnSpPr>
            <a:stCxn id="52" idx="2"/>
            <a:endCxn id="53" idx="0"/>
          </p:cNvCxnSpPr>
          <p:nvPr/>
        </p:nvCxnSpPr>
        <p:spPr>
          <a:xfrm rot="5400000">
            <a:off x="2661167" y="2965966"/>
            <a:ext cx="153566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2"/>
            <a:endCxn id="54" idx="0"/>
          </p:cNvCxnSpPr>
          <p:nvPr/>
        </p:nvCxnSpPr>
        <p:spPr>
          <a:xfrm rot="5400000">
            <a:off x="2685367" y="5123765"/>
            <a:ext cx="1487269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Methodological criteria, validity, and reliability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Assumed philosophy of science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Knowledge of reality is based on concepts that are built up on and mediated by empirical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5801" y="2743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Operational definition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5801" y="35052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Dependent variable measured in a sample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5801" y="4888468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in real world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5801" y="5867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Population at relevant times</a:t>
            </a:r>
            <a:endParaRPr lang="en-US" b="1" dirty="0"/>
          </a:p>
        </p:txBody>
      </p:sp>
      <p:cxnSp>
        <p:nvCxnSpPr>
          <p:cNvPr id="20" name="Curved Connector 19"/>
          <p:cNvCxnSpPr>
            <a:stCxn id="5" idx="1"/>
            <a:endCxn id="6" idx="1"/>
          </p:cNvCxnSpPr>
          <p:nvPr/>
        </p:nvCxnSpPr>
        <p:spPr>
          <a:xfrm rot="10800000" flipV="1">
            <a:off x="685801" y="2013466"/>
            <a:ext cx="1588" cy="1052900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1"/>
            <a:endCxn id="7" idx="1"/>
          </p:cNvCxnSpPr>
          <p:nvPr/>
        </p:nvCxnSpPr>
        <p:spPr>
          <a:xfrm rot="10800000" flipV="1">
            <a:off x="685801" y="3066365"/>
            <a:ext cx="1588" cy="103899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1"/>
            <a:endCxn id="8" idx="1"/>
          </p:cNvCxnSpPr>
          <p:nvPr/>
        </p:nvCxnSpPr>
        <p:spPr>
          <a:xfrm rot="10800000" flipV="1">
            <a:off x="685801" y="4105364"/>
            <a:ext cx="1588" cy="1106269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9" idx="1"/>
          </p:cNvCxnSpPr>
          <p:nvPr/>
        </p:nvCxnSpPr>
        <p:spPr>
          <a:xfrm rot="10800000" flipV="1">
            <a:off x="685801" y="5211634"/>
            <a:ext cx="1588" cy="978932"/>
          </a:xfrm>
          <a:prstGeom prst="curvedConnector3">
            <a:avLst>
              <a:gd name="adj1" fmla="val 143954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19401" y="1828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Theory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819401" y="37338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</a:t>
            </a:r>
          </a:p>
          <a:p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19401" y="586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“Reality”</a:t>
            </a:r>
            <a:endParaRPr lang="en-US" b="1" dirty="0"/>
          </a:p>
        </p:txBody>
      </p:sp>
      <p:cxnSp>
        <p:nvCxnSpPr>
          <p:cNvPr id="56" name="Straight Arrow Connector 55"/>
          <p:cNvCxnSpPr>
            <a:stCxn id="52" idx="2"/>
            <a:endCxn id="53" idx="0"/>
          </p:cNvCxnSpPr>
          <p:nvPr/>
        </p:nvCxnSpPr>
        <p:spPr>
          <a:xfrm rot="5400000">
            <a:off x="2661167" y="2965966"/>
            <a:ext cx="153566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2"/>
            <a:endCxn id="54" idx="0"/>
          </p:cNvCxnSpPr>
          <p:nvPr/>
        </p:nvCxnSpPr>
        <p:spPr>
          <a:xfrm rot="5400000">
            <a:off x="2685367" y="5123765"/>
            <a:ext cx="1487269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2" descr="Portrait painted by Allan Ramsey, 1766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4169019"/>
            <a:ext cx="1905000" cy="23079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the logic of quantitative methods constrain practice?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way you treat the variables in your study shape the kind of functional analysis you do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Kinds of dependent variables</a:t>
            </a:r>
          </a:p>
          <a:p>
            <a:pPr lvl="1"/>
            <a:r>
              <a:rPr lang="en-US" dirty="0" smtClean="0"/>
              <a:t>Things to do with independent variables</a:t>
            </a:r>
          </a:p>
          <a:p>
            <a:pPr lvl="1"/>
            <a:r>
              <a:rPr lang="en-US" dirty="0" smtClean="0"/>
              <a:t>Dealing with confounding variables</a:t>
            </a:r>
          </a:p>
          <a:p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Methodological criteria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Operationalism</a:t>
            </a:r>
            <a:r>
              <a:rPr lang="en-US" dirty="0" smtClean="0"/>
              <a:t> and universalism are relevant to the validity and reliability of quantitative research. </a:t>
            </a:r>
          </a:p>
          <a:p>
            <a:pPr lvl="1"/>
            <a:r>
              <a:rPr lang="en-US" dirty="0" smtClean="0"/>
              <a:t>Types of validity and reliability, and their relations to the two methodological criteria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Kinds of validity connected to different kinds of studies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</a:p>
          <a:p>
            <a:r>
              <a:rPr lang="en-US" dirty="0" smtClean="0"/>
              <a:t>Explanation</a:t>
            </a:r>
          </a:p>
          <a:p>
            <a:r>
              <a:rPr lang="en-US" dirty="0" smtClean="0"/>
              <a:t>Prediction </a:t>
            </a:r>
          </a:p>
          <a:p>
            <a:r>
              <a:rPr lang="en-US" dirty="0" smtClean="0"/>
              <a:t>Control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Validity in different types of study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study</a:t>
            </a:r>
          </a:p>
          <a:p>
            <a:pPr lvl="1"/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Quasi-experimental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Validity in different types of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an experiment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Clear distinction between dependent and independent variables</a:t>
            </a:r>
          </a:p>
          <a:p>
            <a:r>
              <a:rPr lang="en-US" dirty="0" smtClean="0"/>
              <a:t>Clear distinction between what’s being measured and what’s being manipulated</a:t>
            </a:r>
          </a:p>
          <a:p>
            <a:r>
              <a:rPr lang="en-US" dirty="0" smtClean="0"/>
              <a:t>Can make inferences about “cause” and “effect”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– attractiveness on </a:t>
            </a:r>
            <a:r>
              <a:rPr lang="en-US" dirty="0" err="1" smtClean="0"/>
              <a:t>facebook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39512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Viewing habits for attractive and unattractive </a:t>
            </a:r>
            <a:r>
              <a:rPr lang="en-US" dirty="0" err="1" smtClean="0"/>
              <a:t>facebook</a:t>
            </a:r>
            <a:r>
              <a:rPr lang="en-US" dirty="0" smtClean="0"/>
              <a:t> profiles</a:t>
            </a:r>
          </a:p>
          <a:p>
            <a:r>
              <a:rPr lang="en-US" dirty="0" smtClean="0"/>
              <a:t>Manipulate attractiveness of fake profile picture into 2 groups</a:t>
            </a:r>
          </a:p>
          <a:p>
            <a:r>
              <a:rPr lang="en-US" dirty="0" smtClean="0"/>
              <a:t>Measure eye movements and viewing time for each group </a:t>
            </a:r>
          </a:p>
          <a:p>
            <a:r>
              <a:rPr lang="en-US" dirty="0" smtClean="0"/>
              <a:t>Does attractiveness cause viewing </a:t>
            </a:r>
            <a:r>
              <a:rPr lang="en-US" dirty="0" err="1" smtClean="0"/>
              <a:t>behaviour</a:t>
            </a:r>
            <a:r>
              <a:rPr lang="en-US" dirty="0" smtClean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Validity in different types of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an observation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independent variables, only dependent variables</a:t>
            </a:r>
          </a:p>
          <a:p>
            <a:r>
              <a:rPr lang="en-US" dirty="0" smtClean="0"/>
              <a:t>Nothing is manipulated, measure things as they spontaneously occur, when they occur</a:t>
            </a:r>
          </a:p>
          <a:p>
            <a:r>
              <a:rPr lang="en-US" dirty="0" smtClean="0"/>
              <a:t>No cause, only correlation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– attractiveness on </a:t>
            </a:r>
            <a:r>
              <a:rPr lang="en-US" dirty="0" err="1" smtClean="0"/>
              <a:t>facebook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Viewing habits of attractive and unattractive </a:t>
            </a:r>
            <a:r>
              <a:rPr lang="en-US" dirty="0" err="1" smtClean="0"/>
              <a:t>facebook</a:t>
            </a:r>
            <a:r>
              <a:rPr lang="en-US" dirty="0" smtClean="0"/>
              <a:t> profiles</a:t>
            </a:r>
          </a:p>
          <a:p>
            <a:r>
              <a:rPr lang="en-US" dirty="0" smtClean="0"/>
              <a:t>No control over profiles viewed</a:t>
            </a:r>
          </a:p>
          <a:p>
            <a:r>
              <a:rPr lang="en-US" dirty="0" smtClean="0"/>
              <a:t>Measure viewing time for different real profiles from ISP usage logs, rate attractiveness later </a:t>
            </a:r>
          </a:p>
          <a:p>
            <a:r>
              <a:rPr lang="en-US" dirty="0" smtClean="0"/>
              <a:t>Is there a correlation between attractiveness of the profile picture and the way it is viewed?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Validity in different types of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a quasi-experiment?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variables, but limited experimenter control</a:t>
            </a:r>
          </a:p>
          <a:p>
            <a:r>
              <a:rPr lang="en-US" dirty="0" smtClean="0"/>
              <a:t>Some rights to causal claims</a:t>
            </a:r>
          </a:p>
          <a:p>
            <a:r>
              <a:rPr lang="en-US" dirty="0" smtClean="0"/>
              <a:t>Compromise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 – attractiveness on </a:t>
            </a:r>
            <a:r>
              <a:rPr lang="en-US" dirty="0" err="1" smtClean="0"/>
              <a:t>facebook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Viewing habits of attractive and unattractive </a:t>
            </a:r>
            <a:r>
              <a:rPr lang="en-US" dirty="0" err="1" smtClean="0"/>
              <a:t>facebook</a:t>
            </a:r>
            <a:r>
              <a:rPr lang="en-US" dirty="0" smtClean="0"/>
              <a:t> profiles</a:t>
            </a:r>
          </a:p>
          <a:p>
            <a:r>
              <a:rPr lang="en-US" dirty="0" smtClean="0"/>
              <a:t>Make 2 loosely defined groups of fake profiles, one attractive and the other not</a:t>
            </a:r>
          </a:p>
          <a:p>
            <a:r>
              <a:rPr lang="en-US" dirty="0" smtClean="0"/>
              <a:t>Put them on </a:t>
            </a:r>
            <a:r>
              <a:rPr lang="en-US" dirty="0" err="1" smtClean="0"/>
              <a:t>facebook</a:t>
            </a:r>
            <a:endParaRPr lang="en-US" dirty="0" smtClean="0"/>
          </a:p>
          <a:p>
            <a:r>
              <a:rPr lang="en-US" dirty="0" smtClean="0"/>
              <a:t>Is there a relationship between attractiveness of the profile and the way it is viewed?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Validity in different types of study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Better external validity</a:t>
            </a:r>
          </a:p>
          <a:p>
            <a:pPr lvl="1"/>
            <a:r>
              <a:rPr lang="en-US" dirty="0" smtClean="0"/>
              <a:t>Worse internal validity</a:t>
            </a:r>
          </a:p>
          <a:p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Worse external validity</a:t>
            </a:r>
          </a:p>
          <a:p>
            <a:pPr lvl="1"/>
            <a:r>
              <a:rPr lang="en-US" dirty="0" smtClean="0"/>
              <a:t>Better internal validity</a:t>
            </a:r>
          </a:p>
          <a:p>
            <a:pPr lvl="1"/>
            <a:r>
              <a:rPr lang="en-US" dirty="0" smtClean="0"/>
              <a:t>May be impossible</a:t>
            </a:r>
          </a:p>
          <a:p>
            <a:pPr lvl="2"/>
            <a:r>
              <a:rPr lang="en-US" dirty="0" smtClean="0"/>
              <a:t>Manipulation might be unethical </a:t>
            </a:r>
          </a:p>
          <a:p>
            <a:r>
              <a:rPr lang="en-US" dirty="0" smtClean="0"/>
              <a:t>Quasi-experimental design</a:t>
            </a:r>
          </a:p>
          <a:p>
            <a:pPr lvl="1"/>
            <a:r>
              <a:rPr lang="en-US" dirty="0" smtClean="0"/>
              <a:t>Compromise</a:t>
            </a:r>
          </a:p>
          <a:p>
            <a:pPr lvl="1"/>
            <a:r>
              <a:rPr lang="en-US" dirty="0" smtClean="0"/>
              <a:t>Use as much control as you can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methods: the natural sciences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Observation</a:t>
            </a:r>
          </a:p>
          <a:p>
            <a:pPr lvl="1"/>
            <a:r>
              <a:rPr lang="en-US" dirty="0" smtClean="0"/>
              <a:t>See a phenomenon in the world</a:t>
            </a:r>
          </a:p>
          <a:p>
            <a:pPr lvl="1"/>
            <a:r>
              <a:rPr lang="en-US" dirty="0" smtClean="0"/>
              <a:t>E.g. electric fields induce magnetic changes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Explanation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Construct a theoretical account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 theory of electrodynamics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Prediction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 the theory to predict new and surprising phenomena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 moving charge induces a magnetic field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Harness the new knowledge to better the lot of humanity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 electric motor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24000"/>
            <a:ext cx="1676399" cy="2158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9976</TotalTime>
  <Words>4917</Words>
  <Application>Microsoft Office PowerPoint</Application>
  <PresentationFormat>On-screen Show (4:3)</PresentationFormat>
  <Paragraphs>1015</Paragraphs>
  <Slides>84</Slides>
  <Notes>84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PowerPoint Presentation</vt:lpstr>
      <vt:lpstr>Statistics for humanities researchers</vt:lpstr>
      <vt:lpstr>Us</vt:lpstr>
      <vt:lpstr>Course outline</vt:lpstr>
      <vt:lpstr>What will this course be like</vt:lpstr>
      <vt:lpstr>Today’s outline</vt:lpstr>
      <vt:lpstr>Today’s outline</vt:lpstr>
      <vt:lpstr>Quantitative methods: the natural sciences model</vt:lpstr>
      <vt:lpstr>Quantitative methods: the natural sciences model</vt:lpstr>
      <vt:lpstr>Quantitative methods: the natural sciences model</vt:lpstr>
      <vt:lpstr>Quantitative methods: the natural sciences model</vt:lpstr>
      <vt:lpstr>Quantitative methods: the natural sciences model</vt:lpstr>
      <vt:lpstr>Quantitative methods: the natural sciences model</vt:lpstr>
      <vt:lpstr>Social science on the natural science model</vt:lpstr>
      <vt:lpstr>Social science on the natural science model</vt:lpstr>
      <vt:lpstr>Social science on the natural science model</vt:lpstr>
      <vt:lpstr>Social science on the natural science model</vt:lpstr>
      <vt:lpstr>Social science on the natural science model</vt:lpstr>
      <vt:lpstr>Social policy on the natural sciences model</vt:lpstr>
      <vt:lpstr>Social policy on the natural sciences model</vt:lpstr>
      <vt:lpstr>An liberal alternative to control</vt:lpstr>
      <vt:lpstr>Limitations on even a liberalised quantitative methods</vt:lpstr>
      <vt:lpstr>Limitations on even a liberalised quantitative methods</vt:lpstr>
      <vt:lpstr>Teresa: a CERN post-doc</vt:lpstr>
      <vt:lpstr>Limitations on even a liberalised quantitative methods</vt:lpstr>
      <vt:lpstr>Two groups of problems</vt:lpstr>
      <vt:lpstr>Two groups of problems</vt:lpstr>
      <vt:lpstr>What’s being a “good social scientist” – how to approximate </vt:lpstr>
      <vt:lpstr>What’s being a “good social scientist” – how to approximate </vt:lpstr>
      <vt:lpstr>What’s being a “good social scientist” – how to approximate </vt:lpstr>
      <vt:lpstr>What’s being a “good social scientist” – how to approximate </vt:lpstr>
      <vt:lpstr>What’s being a “good social scientist” – how to approximate </vt:lpstr>
      <vt:lpstr>Two groups of problems</vt:lpstr>
      <vt:lpstr>Who spotted the trick?</vt:lpstr>
      <vt:lpstr>The trick</vt:lpstr>
      <vt:lpstr>The trick: operational definitions</vt:lpstr>
      <vt:lpstr>Two classical methodological criteria</vt:lpstr>
      <vt:lpstr>Today’s outline</vt:lpstr>
      <vt:lpstr>How does the logic of quantitative methods constrain practice?</vt:lpstr>
      <vt:lpstr>How does the logic of quantitative methods constrain practice?</vt:lpstr>
      <vt:lpstr>Functional analysis: kinds of dependent variables</vt:lpstr>
      <vt:lpstr>Functional analysis: kinds of dependent variables</vt:lpstr>
      <vt:lpstr>Functional analysis: kinds of dependent variables</vt:lpstr>
      <vt:lpstr>Functional analysis: kinds of dependent variables</vt:lpstr>
      <vt:lpstr>Functional analysis: kinds of dependent variables</vt:lpstr>
      <vt:lpstr>Functional analysis: kinds of dependent variables (examples)</vt:lpstr>
      <vt:lpstr>Functional analysis: kinds of dependent variables (examples)</vt:lpstr>
      <vt:lpstr>How does the logic of quantitative methods constrain practice?</vt:lpstr>
      <vt:lpstr>Functional analysis: what to do with independent variables</vt:lpstr>
      <vt:lpstr>Functional analysis: what to do with independent variables</vt:lpstr>
      <vt:lpstr>How does the logic of quantitative methods constrain practice?</vt:lpstr>
      <vt:lpstr>Functional analysis: dealing with confounding variables</vt:lpstr>
      <vt:lpstr>Functional analysis: dealing with confounding variables</vt:lpstr>
      <vt:lpstr>Functional analysis: dealing with confounding variables</vt:lpstr>
      <vt:lpstr>Functional analysis: dealing with confounding variables</vt:lpstr>
      <vt:lpstr>Functional analysis: dealing with confounding variables</vt:lpstr>
      <vt:lpstr>2) Regression toward the mean</vt:lpstr>
      <vt:lpstr>Odessa, Texas</vt:lpstr>
      <vt:lpstr>Regression toward the mean</vt:lpstr>
      <vt:lpstr>Functional analysis: dealing with confounding variables</vt:lpstr>
      <vt:lpstr>Functional analysis: dealing with confounding variables</vt:lpstr>
      <vt:lpstr>Summary</vt:lpstr>
      <vt:lpstr>How does the logic of quantitative methods constrain practice?</vt:lpstr>
      <vt:lpstr>Methodological criteria, validity, and reliability</vt:lpstr>
      <vt:lpstr>Methodological criteria, validity, and reliability</vt:lpstr>
      <vt:lpstr>Methodological criteria, validity, and reliability</vt:lpstr>
      <vt:lpstr>PowerPoint Presentation</vt:lpstr>
      <vt:lpstr>Methodological criteria, validity, and reliability</vt:lpstr>
      <vt:lpstr>Methodological criteria, validity, and reliability</vt:lpstr>
      <vt:lpstr>Methodological criteria, validity, and reliability</vt:lpstr>
      <vt:lpstr>What happened</vt:lpstr>
      <vt:lpstr>Methodological criteria, validity, and reliability</vt:lpstr>
      <vt:lpstr>Methodological criteria, validity, and reliability</vt:lpstr>
      <vt:lpstr>Methodological criteria, validity, and reliability</vt:lpstr>
      <vt:lpstr>Methodological criteria, validity, and reliability</vt:lpstr>
      <vt:lpstr>Methodological criteria, validity, and reliability</vt:lpstr>
      <vt:lpstr>Methodological criteria, validity, and reliability</vt:lpstr>
      <vt:lpstr>Methodological criteria, validity, and reliability</vt:lpstr>
      <vt:lpstr>How does the logic of quantitative methods constrain practice?</vt:lpstr>
      <vt:lpstr>Validity in different types of study</vt:lpstr>
      <vt:lpstr>Validity in different types of study</vt:lpstr>
      <vt:lpstr>Validity in different types of study</vt:lpstr>
      <vt:lpstr>Validity in different types of study</vt:lpstr>
      <vt:lpstr>Validity in different types of study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for sociology</dc:title>
  <dc:creator>-</dc:creator>
  <cp:lastModifiedBy>Joshua Charles Skewes</cp:lastModifiedBy>
  <cp:revision>47</cp:revision>
  <dcterms:created xsi:type="dcterms:W3CDTF">2010-02-07T02:13:33Z</dcterms:created>
  <dcterms:modified xsi:type="dcterms:W3CDTF">2016-05-29T19:17:36Z</dcterms:modified>
</cp:coreProperties>
</file>